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</p:sldIdLst>
  <p:sldSz cx="6911975" cy="10188575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50" d="100"/>
          <a:sy n="50" d="100"/>
        </p:scale>
        <p:origin x="22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398" y="1667436"/>
            <a:ext cx="5875179" cy="3547134"/>
          </a:xfrm>
        </p:spPr>
        <p:txBody>
          <a:bodyPr anchor="b"/>
          <a:lstStyle>
            <a:lvl1pPr algn="ctr">
              <a:defRPr sz="4535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97" y="5351361"/>
            <a:ext cx="5183981" cy="2459880"/>
          </a:xfrm>
        </p:spPr>
        <p:txBody>
          <a:bodyPr/>
          <a:lstStyle>
            <a:lvl1pPr marL="0" indent="0" algn="ctr">
              <a:buNone/>
              <a:defRPr sz="1814"/>
            </a:lvl1pPr>
            <a:lvl2pPr marL="345597" indent="0" algn="ctr">
              <a:buNone/>
              <a:defRPr sz="1512"/>
            </a:lvl2pPr>
            <a:lvl3pPr marL="691195" indent="0" algn="ctr">
              <a:buNone/>
              <a:defRPr sz="1361"/>
            </a:lvl3pPr>
            <a:lvl4pPr marL="1036792" indent="0" algn="ctr">
              <a:buNone/>
              <a:defRPr sz="1209"/>
            </a:lvl4pPr>
            <a:lvl5pPr marL="1382390" indent="0" algn="ctr">
              <a:buNone/>
              <a:defRPr sz="1209"/>
            </a:lvl5pPr>
            <a:lvl6pPr marL="1727987" indent="0" algn="ctr">
              <a:buNone/>
              <a:defRPr sz="1209"/>
            </a:lvl6pPr>
            <a:lvl7pPr marL="2073585" indent="0" algn="ctr">
              <a:buNone/>
              <a:defRPr sz="1209"/>
            </a:lvl7pPr>
            <a:lvl8pPr marL="2419182" indent="0" algn="ctr">
              <a:buNone/>
              <a:defRPr sz="1209"/>
            </a:lvl8pPr>
            <a:lvl9pPr marL="2764780" indent="0" algn="ctr">
              <a:buNone/>
              <a:defRPr sz="1209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325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1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6382" y="542447"/>
            <a:ext cx="1490395" cy="8634346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5199" y="542447"/>
            <a:ext cx="4384784" cy="8634346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784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97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599" y="2540072"/>
            <a:ext cx="5961578" cy="4238163"/>
          </a:xfrm>
        </p:spPr>
        <p:txBody>
          <a:bodyPr anchor="b"/>
          <a:lstStyle>
            <a:lvl1pPr>
              <a:defRPr sz="4535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599" y="6818329"/>
            <a:ext cx="5961578" cy="2228750"/>
          </a:xfrm>
        </p:spPr>
        <p:txBody>
          <a:bodyPr/>
          <a:lstStyle>
            <a:lvl1pPr marL="0" indent="0">
              <a:buNone/>
              <a:defRPr sz="1814">
                <a:solidFill>
                  <a:schemeClr val="tx1"/>
                </a:solidFill>
              </a:defRPr>
            </a:lvl1pPr>
            <a:lvl2pPr marL="345597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2pPr>
            <a:lvl3pPr marL="691195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3pPr>
            <a:lvl4pPr marL="1036792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4pPr>
            <a:lvl5pPr marL="1382390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5pPr>
            <a:lvl6pPr marL="1727987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6pPr>
            <a:lvl7pPr marL="2073585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7pPr>
            <a:lvl8pPr marL="2419182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8pPr>
            <a:lvl9pPr marL="2764780" indent="0">
              <a:buNone/>
              <a:defRPr sz="12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208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198" y="2712237"/>
            <a:ext cx="2937589" cy="6464557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9188" y="2712237"/>
            <a:ext cx="2937589" cy="6464557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45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99" y="542450"/>
            <a:ext cx="5961578" cy="196932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099" y="2497617"/>
            <a:ext cx="2924089" cy="1224043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597" indent="0">
              <a:buNone/>
              <a:defRPr sz="1512" b="1"/>
            </a:lvl2pPr>
            <a:lvl3pPr marL="691195" indent="0">
              <a:buNone/>
              <a:defRPr sz="1361" b="1"/>
            </a:lvl3pPr>
            <a:lvl4pPr marL="1036792" indent="0">
              <a:buNone/>
              <a:defRPr sz="1209" b="1"/>
            </a:lvl4pPr>
            <a:lvl5pPr marL="1382390" indent="0">
              <a:buNone/>
              <a:defRPr sz="1209" b="1"/>
            </a:lvl5pPr>
            <a:lvl6pPr marL="1727987" indent="0">
              <a:buNone/>
              <a:defRPr sz="1209" b="1"/>
            </a:lvl6pPr>
            <a:lvl7pPr marL="2073585" indent="0">
              <a:buNone/>
              <a:defRPr sz="1209" b="1"/>
            </a:lvl7pPr>
            <a:lvl8pPr marL="2419182" indent="0">
              <a:buNone/>
              <a:defRPr sz="1209" b="1"/>
            </a:lvl8pPr>
            <a:lvl9pPr marL="2764780" indent="0">
              <a:buNone/>
              <a:defRPr sz="1209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9" y="3721660"/>
            <a:ext cx="2924089" cy="547400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9188" y="2497617"/>
            <a:ext cx="2938490" cy="1224043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597" indent="0">
              <a:buNone/>
              <a:defRPr sz="1512" b="1"/>
            </a:lvl2pPr>
            <a:lvl3pPr marL="691195" indent="0">
              <a:buNone/>
              <a:defRPr sz="1361" b="1"/>
            </a:lvl3pPr>
            <a:lvl4pPr marL="1036792" indent="0">
              <a:buNone/>
              <a:defRPr sz="1209" b="1"/>
            </a:lvl4pPr>
            <a:lvl5pPr marL="1382390" indent="0">
              <a:buNone/>
              <a:defRPr sz="1209" b="1"/>
            </a:lvl5pPr>
            <a:lvl6pPr marL="1727987" indent="0">
              <a:buNone/>
              <a:defRPr sz="1209" b="1"/>
            </a:lvl6pPr>
            <a:lvl7pPr marL="2073585" indent="0">
              <a:buNone/>
              <a:defRPr sz="1209" b="1"/>
            </a:lvl7pPr>
            <a:lvl8pPr marL="2419182" indent="0">
              <a:buNone/>
              <a:defRPr sz="1209" b="1"/>
            </a:lvl8pPr>
            <a:lvl9pPr marL="2764780" indent="0">
              <a:buNone/>
              <a:defRPr sz="1209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9188" y="3721660"/>
            <a:ext cx="2938490" cy="547400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5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424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323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98" y="679238"/>
            <a:ext cx="2229292" cy="2377334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490" y="1466968"/>
            <a:ext cx="3499187" cy="7240492"/>
          </a:xfrm>
        </p:spPr>
        <p:txBody>
          <a:bodyPr/>
          <a:lstStyle>
            <a:lvl1pPr>
              <a:defRPr sz="2419"/>
            </a:lvl1pPr>
            <a:lvl2pPr>
              <a:defRPr sz="2117"/>
            </a:lvl2pPr>
            <a:lvl3pPr>
              <a:defRPr sz="1814"/>
            </a:lvl3pPr>
            <a:lvl4pPr>
              <a:defRPr sz="1512"/>
            </a:lvl4pPr>
            <a:lvl5pPr>
              <a:defRPr sz="1512"/>
            </a:lvl5pPr>
            <a:lvl6pPr>
              <a:defRPr sz="1512"/>
            </a:lvl6pPr>
            <a:lvl7pPr>
              <a:defRPr sz="1512"/>
            </a:lvl7pPr>
            <a:lvl8pPr>
              <a:defRPr sz="1512"/>
            </a:lvl8pPr>
            <a:lvl9pPr>
              <a:defRPr sz="1512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8" y="3056572"/>
            <a:ext cx="2229292" cy="5662679"/>
          </a:xfrm>
        </p:spPr>
        <p:txBody>
          <a:bodyPr/>
          <a:lstStyle>
            <a:lvl1pPr marL="0" indent="0">
              <a:buNone/>
              <a:defRPr sz="1209"/>
            </a:lvl1pPr>
            <a:lvl2pPr marL="345597" indent="0">
              <a:buNone/>
              <a:defRPr sz="1058"/>
            </a:lvl2pPr>
            <a:lvl3pPr marL="691195" indent="0">
              <a:buNone/>
              <a:defRPr sz="907"/>
            </a:lvl3pPr>
            <a:lvl4pPr marL="1036792" indent="0">
              <a:buNone/>
              <a:defRPr sz="756"/>
            </a:lvl4pPr>
            <a:lvl5pPr marL="1382390" indent="0">
              <a:buNone/>
              <a:defRPr sz="756"/>
            </a:lvl5pPr>
            <a:lvl6pPr marL="1727987" indent="0">
              <a:buNone/>
              <a:defRPr sz="756"/>
            </a:lvl6pPr>
            <a:lvl7pPr marL="2073585" indent="0">
              <a:buNone/>
              <a:defRPr sz="756"/>
            </a:lvl7pPr>
            <a:lvl8pPr marL="2419182" indent="0">
              <a:buNone/>
              <a:defRPr sz="756"/>
            </a:lvl8pPr>
            <a:lvl9pPr marL="2764780" indent="0">
              <a:buNone/>
              <a:defRPr sz="756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23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98" y="679238"/>
            <a:ext cx="2229292" cy="2377334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38490" y="1466968"/>
            <a:ext cx="3499187" cy="7240492"/>
          </a:xfrm>
        </p:spPr>
        <p:txBody>
          <a:bodyPr anchor="t"/>
          <a:lstStyle>
            <a:lvl1pPr marL="0" indent="0">
              <a:buNone/>
              <a:defRPr sz="2419"/>
            </a:lvl1pPr>
            <a:lvl2pPr marL="345597" indent="0">
              <a:buNone/>
              <a:defRPr sz="2117"/>
            </a:lvl2pPr>
            <a:lvl3pPr marL="691195" indent="0">
              <a:buNone/>
              <a:defRPr sz="1814"/>
            </a:lvl3pPr>
            <a:lvl4pPr marL="1036792" indent="0">
              <a:buNone/>
              <a:defRPr sz="1512"/>
            </a:lvl4pPr>
            <a:lvl5pPr marL="1382390" indent="0">
              <a:buNone/>
              <a:defRPr sz="1512"/>
            </a:lvl5pPr>
            <a:lvl6pPr marL="1727987" indent="0">
              <a:buNone/>
              <a:defRPr sz="1512"/>
            </a:lvl6pPr>
            <a:lvl7pPr marL="2073585" indent="0">
              <a:buNone/>
              <a:defRPr sz="1512"/>
            </a:lvl7pPr>
            <a:lvl8pPr marL="2419182" indent="0">
              <a:buNone/>
              <a:defRPr sz="1512"/>
            </a:lvl8pPr>
            <a:lvl9pPr marL="2764780" indent="0">
              <a:buNone/>
              <a:defRPr sz="1512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098" y="3056572"/>
            <a:ext cx="2229292" cy="5662679"/>
          </a:xfrm>
        </p:spPr>
        <p:txBody>
          <a:bodyPr/>
          <a:lstStyle>
            <a:lvl1pPr marL="0" indent="0">
              <a:buNone/>
              <a:defRPr sz="1209"/>
            </a:lvl1pPr>
            <a:lvl2pPr marL="345597" indent="0">
              <a:buNone/>
              <a:defRPr sz="1058"/>
            </a:lvl2pPr>
            <a:lvl3pPr marL="691195" indent="0">
              <a:buNone/>
              <a:defRPr sz="907"/>
            </a:lvl3pPr>
            <a:lvl4pPr marL="1036792" indent="0">
              <a:buNone/>
              <a:defRPr sz="756"/>
            </a:lvl4pPr>
            <a:lvl5pPr marL="1382390" indent="0">
              <a:buNone/>
              <a:defRPr sz="756"/>
            </a:lvl5pPr>
            <a:lvl6pPr marL="1727987" indent="0">
              <a:buNone/>
              <a:defRPr sz="756"/>
            </a:lvl6pPr>
            <a:lvl7pPr marL="2073585" indent="0">
              <a:buNone/>
              <a:defRPr sz="756"/>
            </a:lvl7pPr>
            <a:lvl8pPr marL="2419182" indent="0">
              <a:buNone/>
              <a:defRPr sz="756"/>
            </a:lvl8pPr>
            <a:lvl9pPr marL="2764780" indent="0">
              <a:buNone/>
              <a:defRPr sz="756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243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199" y="542450"/>
            <a:ext cx="5961578" cy="1969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199" y="2712237"/>
            <a:ext cx="5961578" cy="6464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5198" y="9443302"/>
            <a:ext cx="1555194" cy="5424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44124-C259-457D-8370-14392184A0E1}" type="datetimeFigureOut">
              <a:rPr lang="it-IT" smtClean="0"/>
              <a:t>09/06/2021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9592" y="9443302"/>
            <a:ext cx="2332792" cy="5424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81583" y="9443302"/>
            <a:ext cx="1555194" cy="5424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22FDC-3F85-438E-B50A-59E7BBCCF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96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91195" rtl="0" eaLnBrk="1" latinLnBrk="0" hangingPunct="1">
        <a:lnSpc>
          <a:spcPct val="90000"/>
        </a:lnSpc>
        <a:spcBef>
          <a:spcPct val="0"/>
        </a:spcBef>
        <a:buNone/>
        <a:defRPr sz="3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799" indent="-172799" algn="l" defTabSz="691195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117" kern="1200">
          <a:solidFill>
            <a:schemeClr val="tx1"/>
          </a:solidFill>
          <a:latin typeface="+mn-lt"/>
          <a:ea typeface="+mn-ea"/>
          <a:cs typeface="+mn-cs"/>
        </a:defRPr>
      </a:lvl1pPr>
      <a:lvl2pPr marL="518396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2pPr>
      <a:lvl3pPr marL="863994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209591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555189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900786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246384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591981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937579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1pPr>
      <a:lvl2pPr marL="345597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2pPr>
      <a:lvl3pPr marL="691195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3pPr>
      <a:lvl4pPr marL="1036792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38239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727987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073585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419182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76478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624876556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5633" y="457219"/>
            <a:ext cx="5843555" cy="1969321"/>
          </a:xfrm>
        </p:spPr>
        <p:txBody>
          <a:bodyPr>
            <a:normAutofit/>
          </a:bodyPr>
          <a:lstStyle/>
          <a:p>
            <a:pPr algn="ctr"/>
            <a:r>
              <a:rPr lang="it-IT" sz="3500" b="1" dirty="0" smtClean="0">
                <a:solidFill>
                  <a:schemeClr val="accent6">
                    <a:lumMod val="75000"/>
                  </a:schemeClr>
                </a:solidFill>
              </a:rPr>
              <a:t>Parma</a:t>
            </a:r>
            <a:r>
              <a:rPr lang="it-SM" sz="3500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it-IT" sz="35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it-IT" sz="3500" b="1" dirty="0">
                <a:solidFill>
                  <a:schemeClr val="accent6">
                    <a:lumMod val="75000"/>
                  </a:schemeClr>
                </a:solidFill>
              </a:rPr>
              <a:t>una montagna di qualità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65634" y="8438420"/>
            <a:ext cx="6163765" cy="1591501"/>
          </a:xfrm>
          <a:prstGeom prst="rect">
            <a:avLst/>
          </a:prstGeom>
          <a:gradFill>
            <a:gsLst>
              <a:gs pos="0">
                <a:schemeClr val="accent6">
                  <a:lumMod val="110000"/>
                  <a:satMod val="105000"/>
                  <a:tint val="67000"/>
                </a:schemeClr>
              </a:gs>
              <a:gs pos="58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</p:pic>
      <p:sp>
        <p:nvSpPr>
          <p:cNvPr id="7" name="Sottotitolo 2"/>
          <p:cNvSpPr txBox="1">
            <a:spLocks/>
          </p:cNvSpPr>
          <p:nvPr/>
        </p:nvSpPr>
        <p:spPr>
          <a:xfrm>
            <a:off x="465634" y="2017384"/>
            <a:ext cx="5993560" cy="3335665"/>
          </a:xfrm>
          <a:prstGeom prst="rect">
            <a:avLst/>
          </a:prstGeom>
        </p:spPr>
        <p:txBody>
          <a:bodyPr vert="horz" lIns="53068" tIns="26534" rIns="53068" bIns="26534" rtlCol="0">
            <a:normAutofit fontScale="77500" lnSpcReduction="20000"/>
          </a:bodyPr>
          <a:lstStyle>
            <a:lvl1pPr marL="206540" indent="-206540" algn="l" defTabSz="826160" rtl="0" eaLnBrk="1" latinLnBrk="0" hangingPunct="1">
              <a:lnSpc>
                <a:spcPct val="90000"/>
              </a:lnSpc>
              <a:spcBef>
                <a:spcPts val="904"/>
              </a:spcBef>
              <a:buFont typeface="Arial" panose="020B0604020202020204" pitchFamily="34" charset="0"/>
              <a:buChar char="•"/>
              <a:defRPr sz="2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9620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21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2701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5781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16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58861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16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1941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16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85021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16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98102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16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11182" indent="-206540" algn="l" defTabSz="826160" rtl="0" eaLnBrk="1" latinLnBrk="0" hangingPunct="1">
              <a:lnSpc>
                <a:spcPct val="90000"/>
              </a:lnSpc>
              <a:spcBef>
                <a:spcPts val="452"/>
              </a:spcBef>
              <a:buFont typeface="Arial" panose="020B0604020202020204" pitchFamily="34" charset="0"/>
              <a:buChar char="•"/>
              <a:defRPr sz="162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942" b="1" dirty="0"/>
              <a:t>Lunedì 14 giugno dalle ore 9.30 alle 12.30</a:t>
            </a:r>
            <a:r>
              <a:rPr lang="it-IT" sz="1942" dirty="0"/>
              <a:t>, la Fondazione Andrea Borri e l’Università di Parma vi invitano alla presentazione dei risultati emersi nell’ambito del progetto </a:t>
            </a:r>
            <a:r>
              <a:rPr lang="it-IT" sz="1942" b="1" dirty="0"/>
              <a:t>Parma, una montagna di qualità</a:t>
            </a:r>
            <a:r>
              <a:rPr lang="it-IT" sz="1942" dirty="0"/>
              <a:t>.</a:t>
            </a:r>
          </a:p>
          <a:p>
            <a:pPr marL="0" indent="0" algn="just">
              <a:buNone/>
            </a:pPr>
            <a:r>
              <a:rPr lang="it-IT" sz="1942" dirty="0"/>
              <a:t>Il progetto rientra nel più ampio programma europeo </a:t>
            </a:r>
            <a:r>
              <a:rPr lang="it-IT" sz="1942" b="1" dirty="0" err="1"/>
              <a:t>Socially</a:t>
            </a:r>
            <a:r>
              <a:rPr lang="it-IT" sz="1942" b="1" dirty="0"/>
              <a:t> </a:t>
            </a:r>
            <a:r>
              <a:rPr lang="it-IT" sz="1942" b="1" dirty="0" err="1"/>
              <a:t>Engaged</a:t>
            </a:r>
            <a:r>
              <a:rPr lang="it-IT" sz="1942" b="1" dirty="0"/>
              <a:t> </a:t>
            </a:r>
            <a:r>
              <a:rPr lang="it-IT" sz="1942" b="1" dirty="0" err="1"/>
              <a:t>Universities</a:t>
            </a:r>
            <a:r>
              <a:rPr lang="it-IT" sz="1942" dirty="0"/>
              <a:t> </a:t>
            </a:r>
            <a:r>
              <a:rPr lang="it-IT" sz="1942" b="1" dirty="0"/>
              <a:t>(SEU)</a:t>
            </a:r>
            <a:r>
              <a:rPr lang="it-IT" sz="1942" dirty="0"/>
              <a:t>, orientato a rafforzare e promuovere le azioni di Terza Missione delle Università che mirano al coinvolgimento della cittadinanza e alla condivisione delle conoscenze con le comunità locali. </a:t>
            </a:r>
          </a:p>
          <a:p>
            <a:pPr marL="0" indent="0" algn="just">
              <a:buNone/>
            </a:pPr>
            <a:r>
              <a:rPr lang="it-IT" sz="1942" b="1" dirty="0"/>
              <a:t>Parma, una montagna di qualità</a:t>
            </a:r>
            <a:r>
              <a:rPr lang="it-IT" sz="1942" dirty="0"/>
              <a:t> è un progetto di ricerca condotto dal Dipartimento di Scienze Economiche e Aziendali, in collaborazione con la Fondazione Andrea Borri, finalizzato alla valorizzazione delle produzioni agroalimentari di montagna, e rappresenta al tempo stesso un programma di didattica innovativa. </a:t>
            </a:r>
          </a:p>
          <a:p>
            <a:pPr marL="0" indent="0" algn="just">
              <a:buNone/>
            </a:pPr>
            <a:r>
              <a:rPr lang="it-IT" sz="1942" dirty="0"/>
              <a:t>L’incontro sarà l’occasione per condividere con istituzioni, produttori e consumatori il cammino percorso, avanzando nella costruzione delle strategie future, e per riflettere sul ruolo dell’Università in relazione ai bisogni della comunità nella quale è inserita.</a:t>
            </a:r>
            <a:endParaRPr lang="it-SM" sz="1942" dirty="0"/>
          </a:p>
          <a:p>
            <a:endParaRPr lang="it-IT" sz="1469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65635" y="5124449"/>
            <a:ext cx="5993560" cy="2299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95" u="sng" dirty="0"/>
              <a:t>Interverranno: </a:t>
            </a:r>
            <a:endParaRPr lang="it-SM" sz="1295" u="sng" dirty="0"/>
          </a:p>
          <a:p>
            <a:pPr algn="just"/>
            <a:endParaRPr lang="it-IT" sz="1295" u="sng" dirty="0"/>
          </a:p>
          <a:p>
            <a:pPr algn="just"/>
            <a:r>
              <a:rPr lang="it-IT" sz="1200" i="1" dirty="0"/>
              <a:t>Barbara Lori</a:t>
            </a:r>
            <a:r>
              <a:rPr lang="it-SM" sz="1200" i="1" dirty="0"/>
              <a:t> </a:t>
            </a:r>
            <a:r>
              <a:rPr lang="it-SM" sz="1200" dirty="0"/>
              <a:t>- </a:t>
            </a:r>
            <a:r>
              <a:rPr lang="it-IT" sz="1200" dirty="0"/>
              <a:t>Assessore regionale Emilia-Romagna alla montagna, aree interne, programmazione territoriale, pari opportunità</a:t>
            </a:r>
          </a:p>
          <a:p>
            <a:pPr algn="just"/>
            <a:r>
              <a:rPr lang="it-IT" sz="1200" i="1" dirty="0"/>
              <a:t>Diego Rossi</a:t>
            </a:r>
            <a:r>
              <a:rPr lang="it-SM" sz="1200" i="1" dirty="0"/>
              <a:t> </a:t>
            </a:r>
            <a:r>
              <a:rPr lang="it-IT" sz="1200" i="1" dirty="0"/>
              <a:t>- </a:t>
            </a:r>
            <a:r>
              <a:rPr lang="it-IT" sz="1200" dirty="0"/>
              <a:t>Presidente della </a:t>
            </a:r>
            <a:r>
              <a:rPr lang="it-IT" sz="1200" dirty="0" smtClean="0"/>
              <a:t>Provincia</a:t>
            </a:r>
            <a:r>
              <a:rPr lang="it-SM" sz="1200" dirty="0" smtClean="0"/>
              <a:t> di Parma</a:t>
            </a:r>
            <a:r>
              <a:rPr lang="it-IT" sz="1200" dirty="0" smtClean="0"/>
              <a:t> </a:t>
            </a:r>
            <a:endParaRPr lang="it-IT" sz="1200" dirty="0"/>
          </a:p>
          <a:p>
            <a:pPr algn="just"/>
            <a:r>
              <a:rPr lang="it-IT" sz="1200" i="1" dirty="0"/>
              <a:t>Caterina </a:t>
            </a:r>
            <a:r>
              <a:rPr lang="it-IT" sz="1200" i="1" dirty="0" err="1"/>
              <a:t>Siliprandi</a:t>
            </a:r>
            <a:r>
              <a:rPr lang="it-IT" sz="1200" i="1" dirty="0"/>
              <a:t> e Marianna Cavalli</a:t>
            </a:r>
            <a:r>
              <a:rPr lang="it-SM" sz="1200" i="1" dirty="0"/>
              <a:t> </a:t>
            </a:r>
            <a:r>
              <a:rPr lang="it-IT" sz="1200" dirty="0"/>
              <a:t>- Fondazione Andrea Borri </a:t>
            </a:r>
          </a:p>
          <a:p>
            <a:pPr algn="just"/>
            <a:r>
              <a:rPr lang="it-IT" sz="1200" i="1" dirty="0"/>
              <a:t>Prof. Fabrizio Storti</a:t>
            </a:r>
            <a:r>
              <a:rPr lang="it-SM" sz="1200" i="1" dirty="0"/>
              <a:t> </a:t>
            </a:r>
            <a:r>
              <a:rPr lang="it-SM" sz="1200" dirty="0"/>
              <a:t>- </a:t>
            </a:r>
            <a:r>
              <a:rPr lang="it-IT" sz="1200" dirty="0"/>
              <a:t>Pro-Rettore per la Terza Missione dell’Università di Parma</a:t>
            </a:r>
            <a:endParaRPr lang="it-SM" sz="1200" dirty="0"/>
          </a:p>
          <a:p>
            <a:pPr algn="just"/>
            <a:r>
              <a:rPr lang="it-IT" sz="1200" i="1" dirty="0"/>
              <a:t>Prof.ssa Maria Cecilia Mancini e Marianna Guareschi</a:t>
            </a:r>
            <a:r>
              <a:rPr lang="it-SM" sz="1200" i="1" dirty="0"/>
              <a:t> </a:t>
            </a:r>
            <a:r>
              <a:rPr lang="it-SM" sz="1200" dirty="0"/>
              <a:t>- </a:t>
            </a:r>
            <a:r>
              <a:rPr lang="it-IT" sz="1200" dirty="0"/>
              <a:t>Dipartimento di Scienze Economiche Aziendali, Università di Parma </a:t>
            </a:r>
          </a:p>
          <a:p>
            <a:pPr algn="just"/>
            <a:r>
              <a:rPr lang="it-IT" sz="1200" dirty="0"/>
              <a:t>Studenti e studentesse della Laurea magistrale in </a:t>
            </a:r>
            <a:r>
              <a:rPr lang="it-IT" sz="1200" dirty="0" err="1"/>
              <a:t>Food</a:t>
            </a:r>
            <a:r>
              <a:rPr lang="it-IT" sz="1200" dirty="0"/>
              <a:t> </a:t>
            </a:r>
            <a:r>
              <a:rPr lang="it-IT" sz="1200" dirty="0" err="1"/>
              <a:t>Quality</a:t>
            </a:r>
            <a:r>
              <a:rPr lang="it-IT" sz="1200" dirty="0"/>
              <a:t> System and </a:t>
            </a:r>
            <a:r>
              <a:rPr lang="it-IT" sz="1200" dirty="0" err="1"/>
              <a:t>Gastronomy</a:t>
            </a:r>
            <a:r>
              <a:rPr lang="it-IT" sz="1200" dirty="0"/>
              <a:t> management</a:t>
            </a:r>
          </a:p>
          <a:p>
            <a:endParaRPr lang="it-IT" sz="1045" dirty="0"/>
          </a:p>
        </p:txBody>
      </p:sp>
      <p:sp>
        <p:nvSpPr>
          <p:cNvPr id="13" name="Rettangolo 12"/>
          <p:cNvSpPr/>
          <p:nvPr/>
        </p:nvSpPr>
        <p:spPr>
          <a:xfrm>
            <a:off x="1652462" y="7434776"/>
            <a:ext cx="3790108" cy="804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65" b="1" dirty="0"/>
              <a:t>Vi aspettiamo al seguente link </a:t>
            </a:r>
            <a:endParaRPr lang="it-IT" sz="1665" dirty="0"/>
          </a:p>
          <a:p>
            <a:pPr algn="ctr"/>
            <a:r>
              <a:rPr lang="it-IT" sz="1665" b="1" u="sng" dirty="0">
                <a:hlinkClick r:id="rId3"/>
              </a:rPr>
              <a:t>https://us02web.zoom.us/j/6248765561</a:t>
            </a:r>
            <a:r>
              <a:rPr lang="it-SM" sz="1665" b="1" dirty="0"/>
              <a:t>   </a:t>
            </a:r>
          </a:p>
          <a:p>
            <a:pPr algn="ctr"/>
            <a:r>
              <a:rPr lang="it-SM" sz="1295" b="1" dirty="0"/>
              <a:t>I</a:t>
            </a:r>
            <a:r>
              <a:rPr lang="it-IT" sz="1295" b="1" dirty="0"/>
              <a:t>D riunione: 624 876 5561</a:t>
            </a:r>
            <a:endParaRPr lang="it-IT" sz="1295" dirty="0"/>
          </a:p>
        </p:txBody>
      </p:sp>
      <p:sp>
        <p:nvSpPr>
          <p:cNvPr id="3" name="AutoShape 2" descr="FONDAZIONE ANDREA BORRI – Cultura Politica e Ricerca"/>
          <p:cNvSpPr>
            <a:spLocks noChangeAspect="1" noChangeArrowheads="1"/>
          </p:cNvSpPr>
          <p:nvPr/>
        </p:nvSpPr>
        <p:spPr bwMode="auto">
          <a:xfrm>
            <a:off x="2898041" y="526445"/>
            <a:ext cx="348615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930" y="348014"/>
            <a:ext cx="2275264" cy="505614"/>
          </a:xfrm>
          <a:prstGeom prst="rect">
            <a:avLst/>
          </a:prstGeom>
        </p:spPr>
      </p:pic>
      <p:sp>
        <p:nvSpPr>
          <p:cNvPr id="10" name="AutoShape 4" descr="Attivazione Net4market Università di Parma - Net4market"/>
          <p:cNvSpPr>
            <a:spLocks noChangeAspect="1" noChangeArrowheads="1"/>
          </p:cNvSpPr>
          <p:nvPr/>
        </p:nvSpPr>
        <p:spPr bwMode="auto">
          <a:xfrm>
            <a:off x="155575" y="-593725"/>
            <a:ext cx="36861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32" y="236979"/>
            <a:ext cx="2154981" cy="72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742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</TotalTime>
  <Words>266</Words>
  <Application>Microsoft Office PowerPoint</Application>
  <PresentationFormat>Personalizzato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Parma, una montagna di qualità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Parma: una montagna di qualità</dc:title>
  <dc:creator>Marianna</dc:creator>
  <cp:lastModifiedBy>marianna guareschi</cp:lastModifiedBy>
  <cp:revision>13</cp:revision>
  <cp:lastPrinted>2021-05-25T18:03:23Z</cp:lastPrinted>
  <dcterms:created xsi:type="dcterms:W3CDTF">2021-05-24T13:14:01Z</dcterms:created>
  <dcterms:modified xsi:type="dcterms:W3CDTF">2021-06-09T10:31:59Z</dcterms:modified>
</cp:coreProperties>
</file>