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67" r:id="rId15"/>
    <p:sldId id="271" r:id="rId16"/>
    <p:sldId id="274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3" d="100"/>
          <a:sy n="73" d="100"/>
        </p:scale>
        <p:origin x="12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na\Dropbox\I%20SEU\Pilot%20project\Databas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na\Dropbox\I%20SEU\Pilot%20project\Databas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na\Dropbox\I%20SEU\Pilot%20project\Databas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na\Dropbox\I%20SEU\Pilot%20project\Databas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na\Dropbox\I%20SEU\Pilot%20project\Databas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na\Dropbox\I%20SEU\Pilot%20project\Databas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na\Dropbox\I%20SEU\Pilot%20project\Databa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Ha</a:t>
            </a:r>
            <a:r>
              <a:rPr lang="it-IT" baseline="0"/>
              <a:t> totali e SAU</a:t>
            </a:r>
            <a:endParaRPr lang="it-IT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Aziendale!$G$1</c:f>
              <c:strCache>
                <c:ptCount val="1"/>
                <c:pt idx="0">
                  <c:v>Ha totali </c:v>
                </c:pt>
              </c:strCache>
            </c:strRef>
          </c:tx>
          <c:invertIfNegative val="0"/>
          <c:cat>
            <c:strRef>
              <c:f>Aziendale!$B$2:$B$28</c:f>
              <c:strCache>
                <c:ptCount val="27"/>
                <c:pt idx="0">
                  <c:v>AZ01</c:v>
                </c:pt>
                <c:pt idx="1">
                  <c:v>AZ02</c:v>
                </c:pt>
                <c:pt idx="2">
                  <c:v>AZ03</c:v>
                </c:pt>
                <c:pt idx="3">
                  <c:v>AZ04</c:v>
                </c:pt>
                <c:pt idx="4">
                  <c:v>AZ05</c:v>
                </c:pt>
                <c:pt idx="5">
                  <c:v>AZ06</c:v>
                </c:pt>
                <c:pt idx="6">
                  <c:v>AZ07</c:v>
                </c:pt>
                <c:pt idx="7">
                  <c:v>AZ08</c:v>
                </c:pt>
                <c:pt idx="8">
                  <c:v>AZ09</c:v>
                </c:pt>
                <c:pt idx="9">
                  <c:v>AZ10</c:v>
                </c:pt>
                <c:pt idx="10">
                  <c:v>AZ11</c:v>
                </c:pt>
                <c:pt idx="11">
                  <c:v>AZ12</c:v>
                </c:pt>
                <c:pt idx="12">
                  <c:v>AZ13</c:v>
                </c:pt>
                <c:pt idx="13">
                  <c:v>AZ14</c:v>
                </c:pt>
                <c:pt idx="14">
                  <c:v>AZ15</c:v>
                </c:pt>
                <c:pt idx="15">
                  <c:v>AZ16</c:v>
                </c:pt>
                <c:pt idx="16">
                  <c:v>AZ17</c:v>
                </c:pt>
                <c:pt idx="17">
                  <c:v>AZ18</c:v>
                </c:pt>
                <c:pt idx="18">
                  <c:v>AZ19</c:v>
                </c:pt>
                <c:pt idx="19">
                  <c:v>AZ20</c:v>
                </c:pt>
                <c:pt idx="20">
                  <c:v>AZ21</c:v>
                </c:pt>
                <c:pt idx="21">
                  <c:v>AZ22</c:v>
                </c:pt>
                <c:pt idx="22">
                  <c:v>AZ23</c:v>
                </c:pt>
                <c:pt idx="23">
                  <c:v>AZ24</c:v>
                </c:pt>
                <c:pt idx="24">
                  <c:v>AZ25</c:v>
                </c:pt>
                <c:pt idx="25">
                  <c:v>AZ26</c:v>
                </c:pt>
                <c:pt idx="26">
                  <c:v>AZ27</c:v>
                </c:pt>
              </c:strCache>
            </c:strRef>
          </c:cat>
          <c:val>
            <c:numRef>
              <c:f>Aziendale!$G$2:$G$28</c:f>
              <c:numCache>
                <c:formatCode>General</c:formatCode>
                <c:ptCount val="27"/>
                <c:pt idx="0">
                  <c:v>40</c:v>
                </c:pt>
                <c:pt idx="1">
                  <c:v>380</c:v>
                </c:pt>
                <c:pt idx="2">
                  <c:v>7.5</c:v>
                </c:pt>
                <c:pt idx="3">
                  <c:v>120</c:v>
                </c:pt>
                <c:pt idx="4">
                  <c:v>1.7</c:v>
                </c:pt>
                <c:pt idx="5">
                  <c:v>6</c:v>
                </c:pt>
                <c:pt idx="6">
                  <c:v>2.5</c:v>
                </c:pt>
                <c:pt idx="7">
                  <c:v>15</c:v>
                </c:pt>
                <c:pt idx="8">
                  <c:v>6</c:v>
                </c:pt>
                <c:pt idx="9">
                  <c:v>300</c:v>
                </c:pt>
                <c:pt idx="10">
                  <c:v>50</c:v>
                </c:pt>
                <c:pt idx="11">
                  <c:v>13</c:v>
                </c:pt>
                <c:pt idx="12">
                  <c:v>10</c:v>
                </c:pt>
                <c:pt idx="13">
                  <c:v>30</c:v>
                </c:pt>
                <c:pt idx="14">
                  <c:v>6</c:v>
                </c:pt>
                <c:pt idx="15">
                  <c:v>1</c:v>
                </c:pt>
                <c:pt idx="16">
                  <c:v>0</c:v>
                </c:pt>
                <c:pt idx="17">
                  <c:v>8</c:v>
                </c:pt>
                <c:pt idx="18">
                  <c:v>70</c:v>
                </c:pt>
                <c:pt idx="19">
                  <c:v>6</c:v>
                </c:pt>
                <c:pt idx="20">
                  <c:v>0</c:v>
                </c:pt>
                <c:pt idx="21">
                  <c:v>12.5</c:v>
                </c:pt>
                <c:pt idx="22">
                  <c:v>6</c:v>
                </c:pt>
                <c:pt idx="24">
                  <c:v>3</c:v>
                </c:pt>
                <c:pt idx="25">
                  <c:v>23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8-4F74-A385-7583B7118D3E}"/>
            </c:ext>
          </c:extLst>
        </c:ser>
        <c:ser>
          <c:idx val="1"/>
          <c:order val="1"/>
          <c:tx>
            <c:strRef>
              <c:f>Aziendale!$H$1</c:f>
              <c:strCache>
                <c:ptCount val="1"/>
                <c:pt idx="0">
                  <c:v>SAU</c:v>
                </c:pt>
              </c:strCache>
            </c:strRef>
          </c:tx>
          <c:invertIfNegative val="0"/>
          <c:cat>
            <c:strRef>
              <c:f>Aziendale!$B$2:$B$28</c:f>
              <c:strCache>
                <c:ptCount val="27"/>
                <c:pt idx="0">
                  <c:v>AZ01</c:v>
                </c:pt>
                <c:pt idx="1">
                  <c:v>AZ02</c:v>
                </c:pt>
                <c:pt idx="2">
                  <c:v>AZ03</c:v>
                </c:pt>
                <c:pt idx="3">
                  <c:v>AZ04</c:v>
                </c:pt>
                <c:pt idx="4">
                  <c:v>AZ05</c:v>
                </c:pt>
                <c:pt idx="5">
                  <c:v>AZ06</c:v>
                </c:pt>
                <c:pt idx="6">
                  <c:v>AZ07</c:v>
                </c:pt>
                <c:pt idx="7">
                  <c:v>AZ08</c:v>
                </c:pt>
                <c:pt idx="8">
                  <c:v>AZ09</c:v>
                </c:pt>
                <c:pt idx="9">
                  <c:v>AZ10</c:v>
                </c:pt>
                <c:pt idx="10">
                  <c:v>AZ11</c:v>
                </c:pt>
                <c:pt idx="11">
                  <c:v>AZ12</c:v>
                </c:pt>
                <c:pt idx="12">
                  <c:v>AZ13</c:v>
                </c:pt>
                <c:pt idx="13">
                  <c:v>AZ14</c:v>
                </c:pt>
                <c:pt idx="14">
                  <c:v>AZ15</c:v>
                </c:pt>
                <c:pt idx="15">
                  <c:v>AZ16</c:v>
                </c:pt>
                <c:pt idx="16">
                  <c:v>AZ17</c:v>
                </c:pt>
                <c:pt idx="17">
                  <c:v>AZ18</c:v>
                </c:pt>
                <c:pt idx="18">
                  <c:v>AZ19</c:v>
                </c:pt>
                <c:pt idx="19">
                  <c:v>AZ20</c:v>
                </c:pt>
                <c:pt idx="20">
                  <c:v>AZ21</c:v>
                </c:pt>
                <c:pt idx="21">
                  <c:v>AZ22</c:v>
                </c:pt>
                <c:pt idx="22">
                  <c:v>AZ23</c:v>
                </c:pt>
                <c:pt idx="23">
                  <c:v>AZ24</c:v>
                </c:pt>
                <c:pt idx="24">
                  <c:v>AZ25</c:v>
                </c:pt>
                <c:pt idx="25">
                  <c:v>AZ26</c:v>
                </c:pt>
                <c:pt idx="26">
                  <c:v>AZ27</c:v>
                </c:pt>
              </c:strCache>
            </c:strRef>
          </c:cat>
          <c:val>
            <c:numRef>
              <c:f>Aziendale!$H$2:$H$28</c:f>
              <c:numCache>
                <c:formatCode>General</c:formatCode>
                <c:ptCount val="27"/>
                <c:pt idx="0">
                  <c:v>15</c:v>
                </c:pt>
                <c:pt idx="1">
                  <c:v>180</c:v>
                </c:pt>
                <c:pt idx="2">
                  <c:v>7.5</c:v>
                </c:pt>
                <c:pt idx="3">
                  <c:v>97</c:v>
                </c:pt>
                <c:pt idx="4">
                  <c:v>1.7</c:v>
                </c:pt>
                <c:pt idx="5">
                  <c:v>6</c:v>
                </c:pt>
                <c:pt idx="6">
                  <c:v>0.8</c:v>
                </c:pt>
                <c:pt idx="7">
                  <c:v>15</c:v>
                </c:pt>
                <c:pt idx="8">
                  <c:v>6</c:v>
                </c:pt>
                <c:pt idx="9">
                  <c:v>180</c:v>
                </c:pt>
                <c:pt idx="10">
                  <c:v>20</c:v>
                </c:pt>
                <c:pt idx="11">
                  <c:v>9</c:v>
                </c:pt>
                <c:pt idx="12">
                  <c:v>5</c:v>
                </c:pt>
                <c:pt idx="13">
                  <c:v>30</c:v>
                </c:pt>
                <c:pt idx="14">
                  <c:v>6</c:v>
                </c:pt>
                <c:pt idx="15">
                  <c:v>0</c:v>
                </c:pt>
                <c:pt idx="16">
                  <c:v>0</c:v>
                </c:pt>
                <c:pt idx="17">
                  <c:v>8</c:v>
                </c:pt>
                <c:pt idx="18">
                  <c:v>70</c:v>
                </c:pt>
                <c:pt idx="19">
                  <c:v>6</c:v>
                </c:pt>
                <c:pt idx="20">
                  <c:v>0</c:v>
                </c:pt>
                <c:pt idx="21">
                  <c:v>5</c:v>
                </c:pt>
                <c:pt idx="22">
                  <c:v>6</c:v>
                </c:pt>
                <c:pt idx="24">
                  <c:v>3</c:v>
                </c:pt>
                <c:pt idx="25">
                  <c:v>23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8-4F74-A385-7583B7118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379520"/>
        <c:axId val="210381056"/>
      </c:barChart>
      <c:catAx>
        <c:axId val="210379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0381056"/>
        <c:crosses val="autoZero"/>
        <c:auto val="1"/>
        <c:lblAlgn val="ctr"/>
        <c:lblOffset val="100"/>
        <c:noMultiLvlLbl val="0"/>
      </c:catAx>
      <c:valAx>
        <c:axId val="210381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0379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600" dirty="0"/>
              <a:t>Percentuale di utilizzo delle materie prime acquistate/reimpiegate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Aziendale!$A$59:$A$60</c:f>
              <c:strCache>
                <c:ptCount val="2"/>
                <c:pt idx="0">
                  <c:v>Materia prima acquistata</c:v>
                </c:pt>
                <c:pt idx="1">
                  <c:v>Materia prima reimpiegata</c:v>
                </c:pt>
              </c:strCache>
            </c:strRef>
          </c:cat>
          <c:val>
            <c:numRef>
              <c:f>Aziendale!$B$59:$B$60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4-44EB-803C-B1B633DC0A1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Tipo di</a:t>
            </a:r>
            <a:r>
              <a:rPr lang="it-IT" baseline="0"/>
              <a:t> proprietà</a:t>
            </a:r>
            <a:endParaRPr lang="it-IT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Aziendale!$I$1</c:f>
              <c:strCache>
                <c:ptCount val="1"/>
                <c:pt idx="0">
                  <c:v>Proprietà (HA/Totali)</c:v>
                </c:pt>
              </c:strCache>
            </c:strRef>
          </c:tx>
          <c:invertIfNegative val="0"/>
          <c:cat>
            <c:strRef>
              <c:f>Aziendale!$B$2:$B$28</c:f>
              <c:strCache>
                <c:ptCount val="27"/>
                <c:pt idx="0">
                  <c:v>AZ01</c:v>
                </c:pt>
                <c:pt idx="1">
                  <c:v>AZ02</c:v>
                </c:pt>
                <c:pt idx="2">
                  <c:v>AZ03</c:v>
                </c:pt>
                <c:pt idx="3">
                  <c:v>AZ04</c:v>
                </c:pt>
                <c:pt idx="4">
                  <c:v>AZ05</c:v>
                </c:pt>
                <c:pt idx="5">
                  <c:v>AZ06</c:v>
                </c:pt>
                <c:pt idx="6">
                  <c:v>AZ07</c:v>
                </c:pt>
                <c:pt idx="7">
                  <c:v>AZ08</c:v>
                </c:pt>
                <c:pt idx="8">
                  <c:v>AZ09</c:v>
                </c:pt>
                <c:pt idx="9">
                  <c:v>AZ10</c:v>
                </c:pt>
                <c:pt idx="10">
                  <c:v>AZ11</c:v>
                </c:pt>
                <c:pt idx="11">
                  <c:v>AZ12</c:v>
                </c:pt>
                <c:pt idx="12">
                  <c:v>AZ13</c:v>
                </c:pt>
                <c:pt idx="13">
                  <c:v>AZ14</c:v>
                </c:pt>
                <c:pt idx="14">
                  <c:v>AZ15</c:v>
                </c:pt>
                <c:pt idx="15">
                  <c:v>AZ16</c:v>
                </c:pt>
                <c:pt idx="16">
                  <c:v>AZ17</c:v>
                </c:pt>
                <c:pt idx="17">
                  <c:v>AZ18</c:v>
                </c:pt>
                <c:pt idx="18">
                  <c:v>AZ19</c:v>
                </c:pt>
                <c:pt idx="19">
                  <c:v>AZ20</c:v>
                </c:pt>
                <c:pt idx="20">
                  <c:v>AZ21</c:v>
                </c:pt>
                <c:pt idx="21">
                  <c:v>AZ22</c:v>
                </c:pt>
                <c:pt idx="22">
                  <c:v>AZ23</c:v>
                </c:pt>
                <c:pt idx="23">
                  <c:v>AZ24</c:v>
                </c:pt>
                <c:pt idx="24">
                  <c:v>AZ25</c:v>
                </c:pt>
                <c:pt idx="25">
                  <c:v>AZ26</c:v>
                </c:pt>
                <c:pt idx="26">
                  <c:v>AZ27</c:v>
                </c:pt>
              </c:strCache>
            </c:strRef>
          </c:cat>
          <c:val>
            <c:numRef>
              <c:f>Aziendale!$I$2:$I$28</c:f>
              <c:numCache>
                <c:formatCode>General</c:formatCode>
                <c:ptCount val="27"/>
                <c:pt idx="0">
                  <c:v>25</c:v>
                </c:pt>
                <c:pt idx="1">
                  <c:v>200</c:v>
                </c:pt>
                <c:pt idx="2">
                  <c:v>7.5</c:v>
                </c:pt>
                <c:pt idx="3">
                  <c:v>12</c:v>
                </c:pt>
                <c:pt idx="4">
                  <c:v>0</c:v>
                </c:pt>
                <c:pt idx="5">
                  <c:v>1</c:v>
                </c:pt>
                <c:pt idx="6">
                  <c:v>2.5</c:v>
                </c:pt>
                <c:pt idx="7">
                  <c:v>5</c:v>
                </c:pt>
                <c:pt idx="8">
                  <c:v>6</c:v>
                </c:pt>
                <c:pt idx="9">
                  <c:v>150</c:v>
                </c:pt>
                <c:pt idx="10">
                  <c:v>50</c:v>
                </c:pt>
                <c:pt idx="11">
                  <c:v>13</c:v>
                </c:pt>
                <c:pt idx="12">
                  <c:v>10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8</c:v>
                </c:pt>
                <c:pt idx="18">
                  <c:v>30</c:v>
                </c:pt>
                <c:pt idx="19">
                  <c:v>6</c:v>
                </c:pt>
                <c:pt idx="20">
                  <c:v>1</c:v>
                </c:pt>
                <c:pt idx="21">
                  <c:v>6.5</c:v>
                </c:pt>
                <c:pt idx="22">
                  <c:v>6</c:v>
                </c:pt>
                <c:pt idx="24">
                  <c:v>0</c:v>
                </c:pt>
                <c:pt idx="25">
                  <c:v>23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C-4635-8508-C4F610A3CC1B}"/>
            </c:ext>
          </c:extLst>
        </c:ser>
        <c:ser>
          <c:idx val="3"/>
          <c:order val="1"/>
          <c:tx>
            <c:strRef>
              <c:f>Aziendale!$J$1</c:f>
              <c:strCache>
                <c:ptCount val="1"/>
                <c:pt idx="0">
                  <c:v>Affitto 
(HA/Totali)</c:v>
                </c:pt>
              </c:strCache>
            </c:strRef>
          </c:tx>
          <c:invertIfNegative val="0"/>
          <c:cat>
            <c:strRef>
              <c:f>Aziendale!$B$2:$B$28</c:f>
              <c:strCache>
                <c:ptCount val="27"/>
                <c:pt idx="0">
                  <c:v>AZ01</c:v>
                </c:pt>
                <c:pt idx="1">
                  <c:v>AZ02</c:v>
                </c:pt>
                <c:pt idx="2">
                  <c:v>AZ03</c:v>
                </c:pt>
                <c:pt idx="3">
                  <c:v>AZ04</c:v>
                </c:pt>
                <c:pt idx="4">
                  <c:v>AZ05</c:v>
                </c:pt>
                <c:pt idx="5">
                  <c:v>AZ06</c:v>
                </c:pt>
                <c:pt idx="6">
                  <c:v>AZ07</c:v>
                </c:pt>
                <c:pt idx="7">
                  <c:v>AZ08</c:v>
                </c:pt>
                <c:pt idx="8">
                  <c:v>AZ09</c:v>
                </c:pt>
                <c:pt idx="9">
                  <c:v>AZ10</c:v>
                </c:pt>
                <c:pt idx="10">
                  <c:v>AZ11</c:v>
                </c:pt>
                <c:pt idx="11">
                  <c:v>AZ12</c:v>
                </c:pt>
                <c:pt idx="12">
                  <c:v>AZ13</c:v>
                </c:pt>
                <c:pt idx="13">
                  <c:v>AZ14</c:v>
                </c:pt>
                <c:pt idx="14">
                  <c:v>AZ15</c:v>
                </c:pt>
                <c:pt idx="15">
                  <c:v>AZ16</c:v>
                </c:pt>
                <c:pt idx="16">
                  <c:v>AZ17</c:v>
                </c:pt>
                <c:pt idx="17">
                  <c:v>AZ18</c:v>
                </c:pt>
                <c:pt idx="18">
                  <c:v>AZ19</c:v>
                </c:pt>
                <c:pt idx="19">
                  <c:v>AZ20</c:v>
                </c:pt>
                <c:pt idx="20">
                  <c:v>AZ21</c:v>
                </c:pt>
                <c:pt idx="21">
                  <c:v>AZ22</c:v>
                </c:pt>
                <c:pt idx="22">
                  <c:v>AZ23</c:v>
                </c:pt>
                <c:pt idx="23">
                  <c:v>AZ24</c:v>
                </c:pt>
                <c:pt idx="24">
                  <c:v>AZ25</c:v>
                </c:pt>
                <c:pt idx="25">
                  <c:v>AZ26</c:v>
                </c:pt>
                <c:pt idx="26">
                  <c:v>AZ27</c:v>
                </c:pt>
              </c:strCache>
            </c:strRef>
          </c:cat>
          <c:val>
            <c:numRef>
              <c:f>Aziendale!$J$2:$J$28</c:f>
              <c:numCache>
                <c:formatCode>General</c:formatCode>
                <c:ptCount val="27"/>
                <c:pt idx="0">
                  <c:v>15</c:v>
                </c:pt>
                <c:pt idx="1">
                  <c:v>180</c:v>
                </c:pt>
                <c:pt idx="2">
                  <c:v>0</c:v>
                </c:pt>
                <c:pt idx="3">
                  <c:v>108</c:v>
                </c:pt>
                <c:pt idx="4">
                  <c:v>1.7</c:v>
                </c:pt>
                <c:pt idx="5">
                  <c:v>5</c:v>
                </c:pt>
                <c:pt idx="6">
                  <c:v>0</c:v>
                </c:pt>
                <c:pt idx="7">
                  <c:v>10</c:v>
                </c:pt>
                <c:pt idx="8">
                  <c:v>0</c:v>
                </c:pt>
                <c:pt idx="9">
                  <c:v>150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30</c:v>
                </c:pt>
                <c:pt idx="14">
                  <c:v>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40</c:v>
                </c:pt>
                <c:pt idx="19">
                  <c:v>0</c:v>
                </c:pt>
                <c:pt idx="20">
                  <c:v>0</c:v>
                </c:pt>
                <c:pt idx="21">
                  <c:v>6</c:v>
                </c:pt>
                <c:pt idx="22">
                  <c:v>0</c:v>
                </c:pt>
                <c:pt idx="24">
                  <c:v>3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FC-4635-8508-C4F610A3C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22624000"/>
        <c:axId val="228552064"/>
      </c:barChart>
      <c:catAx>
        <c:axId val="222624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8552064"/>
        <c:crosses val="autoZero"/>
        <c:auto val="1"/>
        <c:lblAlgn val="ctr"/>
        <c:lblOffset val="100"/>
        <c:noMultiLvlLbl val="0"/>
      </c:catAx>
      <c:valAx>
        <c:axId val="22855206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22624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it-IT" sz="1600" dirty="0"/>
              <a:t>% sul tot.</a:t>
            </a:r>
            <a:r>
              <a:rPr lang="it-IT" sz="1600" baseline="0" dirty="0"/>
              <a:t> delle aziende</a:t>
            </a:r>
            <a:endParaRPr lang="it-IT" sz="1600" dirty="0"/>
          </a:p>
        </c:rich>
      </c:tx>
      <c:layout>
        <c:manualLayout>
          <c:xMode val="edge"/>
          <c:yMode val="edge"/>
          <c:x val="0.31804855643044622"/>
          <c:y val="1.851851851851851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Aziendale!$X$33:$Y$33</c:f>
              <c:strCache>
                <c:ptCount val="2"/>
                <c:pt idx="0">
                  <c:v>Familiare</c:v>
                </c:pt>
                <c:pt idx="1">
                  <c:v>Extrafamiliare</c:v>
                </c:pt>
              </c:strCache>
            </c:strRef>
          </c:cat>
          <c:val>
            <c:numRef>
              <c:f>Aziendale!$X$34:$Y$34</c:f>
              <c:numCache>
                <c:formatCode>General</c:formatCode>
                <c:ptCount val="2"/>
                <c:pt idx="0">
                  <c:v>46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5-4A80-92B7-767392466CE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it-IT" sz="1600" b="1" i="0" baseline="0" dirty="0" smtClean="0">
                <a:effectLst/>
              </a:rPr>
              <a:t>% sul tot. delle aziende</a:t>
            </a:r>
            <a:endParaRPr lang="it-IT" sz="1600" dirty="0">
              <a:effectLst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Aziendale!$Z$33:$AA$33</c:f>
              <c:strCache>
                <c:ptCount val="2"/>
                <c:pt idx="0">
                  <c:v>Annuale</c:v>
                </c:pt>
                <c:pt idx="1">
                  <c:v>Stagionale</c:v>
                </c:pt>
              </c:strCache>
            </c:strRef>
          </c:cat>
          <c:val>
            <c:numRef>
              <c:f>Aziendale!$Z$34:$AA$34</c:f>
              <c:numCache>
                <c:formatCode>General</c:formatCode>
                <c:ptCount val="2"/>
                <c:pt idx="0">
                  <c:v>59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8-43AD-92ED-B3ED949F35B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600" dirty="0"/>
              <a:t>Tipo di impiego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Aziendale!$S$1</c:f>
              <c:strCache>
                <c:ptCount val="1"/>
                <c:pt idx="0">
                  <c:v>Familiare</c:v>
                </c:pt>
              </c:strCache>
            </c:strRef>
          </c:tx>
          <c:invertIfNegative val="0"/>
          <c:cat>
            <c:strRef>
              <c:f>Aziendale!$B$2:$B$28</c:f>
              <c:strCache>
                <c:ptCount val="27"/>
                <c:pt idx="0">
                  <c:v>AZ01</c:v>
                </c:pt>
                <c:pt idx="1">
                  <c:v>AZ02</c:v>
                </c:pt>
                <c:pt idx="2">
                  <c:v>AZ03</c:v>
                </c:pt>
                <c:pt idx="3">
                  <c:v>AZ04</c:v>
                </c:pt>
                <c:pt idx="4">
                  <c:v>AZ05</c:v>
                </c:pt>
                <c:pt idx="5">
                  <c:v>AZ06</c:v>
                </c:pt>
                <c:pt idx="6">
                  <c:v>AZ07</c:v>
                </c:pt>
                <c:pt idx="7">
                  <c:v>AZ08</c:v>
                </c:pt>
                <c:pt idx="8">
                  <c:v>AZ09</c:v>
                </c:pt>
                <c:pt idx="9">
                  <c:v>AZ10</c:v>
                </c:pt>
                <c:pt idx="10">
                  <c:v>AZ11</c:v>
                </c:pt>
                <c:pt idx="11">
                  <c:v>AZ12</c:v>
                </c:pt>
                <c:pt idx="12">
                  <c:v>AZ13</c:v>
                </c:pt>
                <c:pt idx="13">
                  <c:v>AZ14</c:v>
                </c:pt>
                <c:pt idx="14">
                  <c:v>AZ15</c:v>
                </c:pt>
                <c:pt idx="15">
                  <c:v>AZ16</c:v>
                </c:pt>
                <c:pt idx="16">
                  <c:v>AZ17</c:v>
                </c:pt>
                <c:pt idx="17">
                  <c:v>AZ18</c:v>
                </c:pt>
                <c:pt idx="18">
                  <c:v>AZ19</c:v>
                </c:pt>
                <c:pt idx="19">
                  <c:v>AZ20</c:v>
                </c:pt>
                <c:pt idx="20">
                  <c:v>AZ21</c:v>
                </c:pt>
                <c:pt idx="21">
                  <c:v>AZ22</c:v>
                </c:pt>
                <c:pt idx="22">
                  <c:v>AZ23</c:v>
                </c:pt>
                <c:pt idx="23">
                  <c:v>AZ24</c:v>
                </c:pt>
                <c:pt idx="24">
                  <c:v>AZ25</c:v>
                </c:pt>
                <c:pt idx="25">
                  <c:v>AZ26</c:v>
                </c:pt>
                <c:pt idx="26">
                  <c:v>AZ27</c:v>
                </c:pt>
              </c:strCache>
            </c:strRef>
          </c:cat>
          <c:val>
            <c:numRef>
              <c:f>Aziendale!$S$2:$S$28</c:f>
              <c:numCache>
                <c:formatCode>General</c:formatCode>
                <c:ptCount val="2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5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33-443D-B76A-7A2249EF79EC}"/>
            </c:ext>
          </c:extLst>
        </c:ser>
        <c:ser>
          <c:idx val="1"/>
          <c:order val="1"/>
          <c:tx>
            <c:strRef>
              <c:f>Aziendale!$T$1</c:f>
              <c:strCache>
                <c:ptCount val="1"/>
                <c:pt idx="0">
                  <c:v>Extrafamiliare</c:v>
                </c:pt>
              </c:strCache>
            </c:strRef>
          </c:tx>
          <c:invertIfNegative val="0"/>
          <c:cat>
            <c:strRef>
              <c:f>Aziendale!$B$2:$B$28</c:f>
              <c:strCache>
                <c:ptCount val="27"/>
                <c:pt idx="0">
                  <c:v>AZ01</c:v>
                </c:pt>
                <c:pt idx="1">
                  <c:v>AZ02</c:v>
                </c:pt>
                <c:pt idx="2">
                  <c:v>AZ03</c:v>
                </c:pt>
                <c:pt idx="3">
                  <c:v>AZ04</c:v>
                </c:pt>
                <c:pt idx="4">
                  <c:v>AZ05</c:v>
                </c:pt>
                <c:pt idx="5">
                  <c:v>AZ06</c:v>
                </c:pt>
                <c:pt idx="6">
                  <c:v>AZ07</c:v>
                </c:pt>
                <c:pt idx="7">
                  <c:v>AZ08</c:v>
                </c:pt>
                <c:pt idx="8">
                  <c:v>AZ09</c:v>
                </c:pt>
                <c:pt idx="9">
                  <c:v>AZ10</c:v>
                </c:pt>
                <c:pt idx="10">
                  <c:v>AZ11</c:v>
                </c:pt>
                <c:pt idx="11">
                  <c:v>AZ12</c:v>
                </c:pt>
                <c:pt idx="12">
                  <c:v>AZ13</c:v>
                </c:pt>
                <c:pt idx="13">
                  <c:v>AZ14</c:v>
                </c:pt>
                <c:pt idx="14">
                  <c:v>AZ15</c:v>
                </c:pt>
                <c:pt idx="15">
                  <c:v>AZ16</c:v>
                </c:pt>
                <c:pt idx="16">
                  <c:v>AZ17</c:v>
                </c:pt>
                <c:pt idx="17">
                  <c:v>AZ18</c:v>
                </c:pt>
                <c:pt idx="18">
                  <c:v>AZ19</c:v>
                </c:pt>
                <c:pt idx="19">
                  <c:v>AZ20</c:v>
                </c:pt>
                <c:pt idx="20">
                  <c:v>AZ21</c:v>
                </c:pt>
                <c:pt idx="21">
                  <c:v>AZ22</c:v>
                </c:pt>
                <c:pt idx="22">
                  <c:v>AZ23</c:v>
                </c:pt>
                <c:pt idx="23">
                  <c:v>AZ24</c:v>
                </c:pt>
                <c:pt idx="24">
                  <c:v>AZ25</c:v>
                </c:pt>
                <c:pt idx="25">
                  <c:v>AZ26</c:v>
                </c:pt>
                <c:pt idx="26">
                  <c:v>AZ27</c:v>
                </c:pt>
              </c:strCache>
            </c:strRef>
          </c:cat>
          <c:val>
            <c:numRef>
              <c:f>Aziendale!$T$2:$T$28</c:f>
              <c:numCache>
                <c:formatCode>General</c:formatCode>
                <c:ptCount val="27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8">
                  <c:v>1</c:v>
                </c:pt>
                <c:pt idx="9">
                  <c:v>5</c:v>
                </c:pt>
                <c:pt idx="10">
                  <c:v>2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33-443D-B76A-7A2249EF79EC}"/>
            </c:ext>
          </c:extLst>
        </c:ser>
        <c:ser>
          <c:idx val="2"/>
          <c:order val="2"/>
          <c:tx>
            <c:strRef>
              <c:f>Aziendale!$U$1</c:f>
              <c:strCache>
                <c:ptCount val="1"/>
                <c:pt idx="0">
                  <c:v>Annuale</c:v>
                </c:pt>
              </c:strCache>
            </c:strRef>
          </c:tx>
          <c:invertIfNegative val="0"/>
          <c:cat>
            <c:strRef>
              <c:f>Aziendale!$B$2:$B$28</c:f>
              <c:strCache>
                <c:ptCount val="27"/>
                <c:pt idx="0">
                  <c:v>AZ01</c:v>
                </c:pt>
                <c:pt idx="1">
                  <c:v>AZ02</c:v>
                </c:pt>
                <c:pt idx="2">
                  <c:v>AZ03</c:v>
                </c:pt>
                <c:pt idx="3">
                  <c:v>AZ04</c:v>
                </c:pt>
                <c:pt idx="4">
                  <c:v>AZ05</c:v>
                </c:pt>
                <c:pt idx="5">
                  <c:v>AZ06</c:v>
                </c:pt>
                <c:pt idx="6">
                  <c:v>AZ07</c:v>
                </c:pt>
                <c:pt idx="7">
                  <c:v>AZ08</c:v>
                </c:pt>
                <c:pt idx="8">
                  <c:v>AZ09</c:v>
                </c:pt>
                <c:pt idx="9">
                  <c:v>AZ10</c:v>
                </c:pt>
                <c:pt idx="10">
                  <c:v>AZ11</c:v>
                </c:pt>
                <c:pt idx="11">
                  <c:v>AZ12</c:v>
                </c:pt>
                <c:pt idx="12">
                  <c:v>AZ13</c:v>
                </c:pt>
                <c:pt idx="13">
                  <c:v>AZ14</c:v>
                </c:pt>
                <c:pt idx="14">
                  <c:v>AZ15</c:v>
                </c:pt>
                <c:pt idx="15">
                  <c:v>AZ16</c:v>
                </c:pt>
                <c:pt idx="16">
                  <c:v>AZ17</c:v>
                </c:pt>
                <c:pt idx="17">
                  <c:v>AZ18</c:v>
                </c:pt>
                <c:pt idx="18">
                  <c:v>AZ19</c:v>
                </c:pt>
                <c:pt idx="19">
                  <c:v>AZ20</c:v>
                </c:pt>
                <c:pt idx="20">
                  <c:v>AZ21</c:v>
                </c:pt>
                <c:pt idx="21">
                  <c:v>AZ22</c:v>
                </c:pt>
                <c:pt idx="22">
                  <c:v>AZ23</c:v>
                </c:pt>
                <c:pt idx="23">
                  <c:v>AZ24</c:v>
                </c:pt>
                <c:pt idx="24">
                  <c:v>AZ25</c:v>
                </c:pt>
                <c:pt idx="25">
                  <c:v>AZ26</c:v>
                </c:pt>
                <c:pt idx="26">
                  <c:v>AZ27</c:v>
                </c:pt>
              </c:strCache>
            </c:strRef>
          </c:cat>
          <c:val>
            <c:numRef>
              <c:f>Aziendale!$U$2:$U$28</c:f>
              <c:numCache>
                <c:formatCode>General</c:formatCode>
                <c:ptCount val="27"/>
                <c:pt idx="0">
                  <c:v>4</c:v>
                </c:pt>
                <c:pt idx="1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9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4">
                  <c:v>4</c:v>
                </c:pt>
                <c:pt idx="25">
                  <c:v>2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33-443D-B76A-7A2249EF79EC}"/>
            </c:ext>
          </c:extLst>
        </c:ser>
        <c:ser>
          <c:idx val="3"/>
          <c:order val="3"/>
          <c:tx>
            <c:strRef>
              <c:f>Aziendale!$V$1</c:f>
              <c:strCache>
                <c:ptCount val="1"/>
                <c:pt idx="0">
                  <c:v>Stagionale</c:v>
                </c:pt>
              </c:strCache>
            </c:strRef>
          </c:tx>
          <c:invertIfNegative val="0"/>
          <c:cat>
            <c:strRef>
              <c:f>Aziendale!$B$2:$B$28</c:f>
              <c:strCache>
                <c:ptCount val="27"/>
                <c:pt idx="0">
                  <c:v>AZ01</c:v>
                </c:pt>
                <c:pt idx="1">
                  <c:v>AZ02</c:v>
                </c:pt>
                <c:pt idx="2">
                  <c:v>AZ03</c:v>
                </c:pt>
                <c:pt idx="3">
                  <c:v>AZ04</c:v>
                </c:pt>
                <c:pt idx="4">
                  <c:v>AZ05</c:v>
                </c:pt>
                <c:pt idx="5">
                  <c:v>AZ06</c:v>
                </c:pt>
                <c:pt idx="6">
                  <c:v>AZ07</c:v>
                </c:pt>
                <c:pt idx="7">
                  <c:v>AZ08</c:v>
                </c:pt>
                <c:pt idx="8">
                  <c:v>AZ09</c:v>
                </c:pt>
                <c:pt idx="9">
                  <c:v>AZ10</c:v>
                </c:pt>
                <c:pt idx="10">
                  <c:v>AZ11</c:v>
                </c:pt>
                <c:pt idx="11">
                  <c:v>AZ12</c:v>
                </c:pt>
                <c:pt idx="12">
                  <c:v>AZ13</c:v>
                </c:pt>
                <c:pt idx="13">
                  <c:v>AZ14</c:v>
                </c:pt>
                <c:pt idx="14">
                  <c:v>AZ15</c:v>
                </c:pt>
                <c:pt idx="15">
                  <c:v>AZ16</c:v>
                </c:pt>
                <c:pt idx="16">
                  <c:v>AZ17</c:v>
                </c:pt>
                <c:pt idx="17">
                  <c:v>AZ18</c:v>
                </c:pt>
                <c:pt idx="18">
                  <c:v>AZ19</c:v>
                </c:pt>
                <c:pt idx="19">
                  <c:v>AZ20</c:v>
                </c:pt>
                <c:pt idx="20">
                  <c:v>AZ21</c:v>
                </c:pt>
                <c:pt idx="21">
                  <c:v>AZ22</c:v>
                </c:pt>
                <c:pt idx="22">
                  <c:v>AZ23</c:v>
                </c:pt>
                <c:pt idx="23">
                  <c:v>AZ24</c:v>
                </c:pt>
                <c:pt idx="24">
                  <c:v>AZ25</c:v>
                </c:pt>
                <c:pt idx="25">
                  <c:v>AZ26</c:v>
                </c:pt>
                <c:pt idx="26">
                  <c:v>AZ27</c:v>
                </c:pt>
              </c:strCache>
            </c:strRef>
          </c:cat>
          <c:val>
            <c:numRef>
              <c:f>Aziendale!$V$2:$V$28</c:f>
              <c:numCache>
                <c:formatCode>General</c:formatCode>
                <c:ptCount val="27"/>
                <c:pt idx="2">
                  <c:v>6</c:v>
                </c:pt>
                <c:pt idx="6">
                  <c:v>1</c:v>
                </c:pt>
                <c:pt idx="9">
                  <c:v>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33-443D-B76A-7A2249EF7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41024"/>
        <c:axId val="139042816"/>
      </c:barChart>
      <c:catAx>
        <c:axId val="139041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042816"/>
        <c:crosses val="autoZero"/>
        <c:auto val="1"/>
        <c:lblAlgn val="ctr"/>
        <c:lblOffset val="100"/>
        <c:noMultiLvlLbl val="0"/>
      </c:catAx>
      <c:valAx>
        <c:axId val="1390428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9041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% Uso</a:t>
            </a:r>
            <a:r>
              <a:rPr lang="it-IT" baseline="0"/>
              <a:t> dei marchi per categoria di prodotto </a:t>
            </a:r>
            <a:endParaRPr lang="it-IT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'Marchi per prodotto '!$K$1</c:f>
              <c:strCache>
                <c:ptCount val="1"/>
                <c:pt idx="0">
                  <c:v>Prodotto di montagna</c:v>
                </c:pt>
              </c:strCache>
            </c:strRef>
          </c:tx>
          <c:invertIfNegative val="0"/>
          <c:cat>
            <c:strRef>
              <c:f>'Marchi per prodotto '!$J$2:$J$20</c:f>
              <c:strCache>
                <c:ptCount val="19"/>
                <c:pt idx="0">
                  <c:v>Bevanda</c:v>
                </c:pt>
                <c:pt idx="1">
                  <c:v>Carne</c:v>
                </c:pt>
                <c:pt idx="2">
                  <c:v>Cereali</c:v>
                </c:pt>
                <c:pt idx="3">
                  <c:v>Condimento</c:v>
                </c:pt>
                <c:pt idx="4">
                  <c:v>Conserve</c:v>
                </c:pt>
                <c:pt idx="5">
                  <c:v>Cura della persona</c:v>
                </c:pt>
                <c:pt idx="6">
                  <c:v>Dolci</c:v>
                </c:pt>
                <c:pt idx="7">
                  <c:v>Foraggio </c:v>
                </c:pt>
                <c:pt idx="8">
                  <c:v>Frutta</c:v>
                </c:pt>
                <c:pt idx="9">
                  <c:v>Integratori</c:v>
                </c:pt>
                <c:pt idx="10">
                  <c:v>Latticini</c:v>
                </c:pt>
                <c:pt idx="11">
                  <c:v>Legumi</c:v>
                </c:pt>
                <c:pt idx="12">
                  <c:v>Lumache</c:v>
                </c:pt>
                <c:pt idx="13">
                  <c:v>Miele</c:v>
                </c:pt>
                <c:pt idx="14">
                  <c:v>Spezia aromatica</c:v>
                </c:pt>
                <c:pt idx="15">
                  <c:v>Tubero</c:v>
                </c:pt>
                <c:pt idx="16">
                  <c:v>Uova</c:v>
                </c:pt>
                <c:pt idx="17">
                  <c:v>Verdura</c:v>
                </c:pt>
                <c:pt idx="18">
                  <c:v>Totale </c:v>
                </c:pt>
              </c:strCache>
            </c:strRef>
          </c:cat>
          <c:val>
            <c:numRef>
              <c:f>'Marchi per prodotto '!$K$2:$K$20</c:f>
              <c:numCache>
                <c:formatCode>General</c:formatCode>
                <c:ptCount val="19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8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  <c:pt idx="1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12-485F-AA93-7F130FAD017E}"/>
            </c:ext>
          </c:extLst>
        </c:ser>
        <c:ser>
          <c:idx val="1"/>
          <c:order val="1"/>
          <c:tx>
            <c:strRef>
              <c:f>'Marchi per prodotto '!$L$1</c:f>
              <c:strCache>
                <c:ptCount val="1"/>
                <c:pt idx="0">
                  <c:v> Marchio privato</c:v>
                </c:pt>
              </c:strCache>
            </c:strRef>
          </c:tx>
          <c:invertIfNegative val="0"/>
          <c:cat>
            <c:strRef>
              <c:f>'Marchi per prodotto '!$J$2:$J$20</c:f>
              <c:strCache>
                <c:ptCount val="19"/>
                <c:pt idx="0">
                  <c:v>Bevanda</c:v>
                </c:pt>
                <c:pt idx="1">
                  <c:v>Carne</c:v>
                </c:pt>
                <c:pt idx="2">
                  <c:v>Cereali</c:v>
                </c:pt>
                <c:pt idx="3">
                  <c:v>Condimento</c:v>
                </c:pt>
                <c:pt idx="4">
                  <c:v>Conserve</c:v>
                </c:pt>
                <c:pt idx="5">
                  <c:v>Cura della persona</c:v>
                </c:pt>
                <c:pt idx="6">
                  <c:v>Dolci</c:v>
                </c:pt>
                <c:pt idx="7">
                  <c:v>Foraggio </c:v>
                </c:pt>
                <c:pt idx="8">
                  <c:v>Frutta</c:v>
                </c:pt>
                <c:pt idx="9">
                  <c:v>Integratori</c:v>
                </c:pt>
                <c:pt idx="10">
                  <c:v>Latticini</c:v>
                </c:pt>
                <c:pt idx="11">
                  <c:v>Legumi</c:v>
                </c:pt>
                <c:pt idx="12">
                  <c:v>Lumache</c:v>
                </c:pt>
                <c:pt idx="13">
                  <c:v>Miele</c:v>
                </c:pt>
                <c:pt idx="14">
                  <c:v>Spezia aromatica</c:v>
                </c:pt>
                <c:pt idx="15">
                  <c:v>Tubero</c:v>
                </c:pt>
                <c:pt idx="16">
                  <c:v>Uova</c:v>
                </c:pt>
                <c:pt idx="17">
                  <c:v>Verdura</c:v>
                </c:pt>
                <c:pt idx="18">
                  <c:v>Totale </c:v>
                </c:pt>
              </c:strCache>
            </c:strRef>
          </c:cat>
          <c:val>
            <c:numRef>
              <c:f>'Marchi per prodotto '!$L$2:$L$20</c:f>
              <c:numCache>
                <c:formatCode>General</c:formatCode>
                <c:ptCount val="19"/>
                <c:pt idx="0">
                  <c:v>1</c:v>
                </c:pt>
                <c:pt idx="2">
                  <c:v>2</c:v>
                </c:pt>
                <c:pt idx="3">
                  <c:v>1</c:v>
                </c:pt>
                <c:pt idx="6">
                  <c:v>1</c:v>
                </c:pt>
                <c:pt idx="11">
                  <c:v>1</c:v>
                </c:pt>
                <c:pt idx="13">
                  <c:v>1</c:v>
                </c:pt>
                <c:pt idx="17">
                  <c:v>1</c:v>
                </c:pt>
                <c:pt idx="1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12-485F-AA93-7F130FAD017E}"/>
            </c:ext>
          </c:extLst>
        </c:ser>
        <c:ser>
          <c:idx val="2"/>
          <c:order val="2"/>
          <c:tx>
            <c:strRef>
              <c:f>'Marchi per prodotto '!$M$1</c:f>
              <c:strCache>
                <c:ptCount val="1"/>
                <c:pt idx="0">
                  <c:v>GI</c:v>
                </c:pt>
              </c:strCache>
            </c:strRef>
          </c:tx>
          <c:invertIfNegative val="0"/>
          <c:cat>
            <c:strRef>
              <c:f>'Marchi per prodotto '!$J$2:$J$20</c:f>
              <c:strCache>
                <c:ptCount val="19"/>
                <c:pt idx="0">
                  <c:v>Bevanda</c:v>
                </c:pt>
                <c:pt idx="1">
                  <c:v>Carne</c:v>
                </c:pt>
                <c:pt idx="2">
                  <c:v>Cereali</c:v>
                </c:pt>
                <c:pt idx="3">
                  <c:v>Condimento</c:v>
                </c:pt>
                <c:pt idx="4">
                  <c:v>Conserve</c:v>
                </c:pt>
                <c:pt idx="5">
                  <c:v>Cura della persona</c:v>
                </c:pt>
                <c:pt idx="6">
                  <c:v>Dolci</c:v>
                </c:pt>
                <c:pt idx="7">
                  <c:v>Foraggio </c:v>
                </c:pt>
                <c:pt idx="8">
                  <c:v>Frutta</c:v>
                </c:pt>
                <c:pt idx="9">
                  <c:v>Integratori</c:v>
                </c:pt>
                <c:pt idx="10">
                  <c:v>Latticini</c:v>
                </c:pt>
                <c:pt idx="11">
                  <c:v>Legumi</c:v>
                </c:pt>
                <c:pt idx="12">
                  <c:v>Lumache</c:v>
                </c:pt>
                <c:pt idx="13">
                  <c:v>Miele</c:v>
                </c:pt>
                <c:pt idx="14">
                  <c:v>Spezia aromatica</c:v>
                </c:pt>
                <c:pt idx="15">
                  <c:v>Tubero</c:v>
                </c:pt>
                <c:pt idx="16">
                  <c:v>Uova</c:v>
                </c:pt>
                <c:pt idx="17">
                  <c:v>Verdura</c:v>
                </c:pt>
                <c:pt idx="18">
                  <c:v>Totale </c:v>
                </c:pt>
              </c:strCache>
            </c:strRef>
          </c:cat>
          <c:val>
            <c:numRef>
              <c:f>'Marchi per prodotto '!$M$2:$M$20</c:f>
              <c:numCache>
                <c:formatCode>General</c:formatCode>
                <c:ptCount val="19"/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12-485F-AA93-7F130FAD017E}"/>
            </c:ext>
          </c:extLst>
        </c:ser>
        <c:ser>
          <c:idx val="3"/>
          <c:order val="3"/>
          <c:tx>
            <c:strRef>
              <c:f>'Marchi per prodotto '!$N$1</c:f>
              <c:strCache>
                <c:ptCount val="1"/>
                <c:pt idx="0">
                  <c:v>PDO</c:v>
                </c:pt>
              </c:strCache>
            </c:strRef>
          </c:tx>
          <c:invertIfNegative val="0"/>
          <c:cat>
            <c:strRef>
              <c:f>'Marchi per prodotto '!$J$2:$J$20</c:f>
              <c:strCache>
                <c:ptCount val="19"/>
                <c:pt idx="0">
                  <c:v>Bevanda</c:v>
                </c:pt>
                <c:pt idx="1">
                  <c:v>Carne</c:v>
                </c:pt>
                <c:pt idx="2">
                  <c:v>Cereali</c:v>
                </c:pt>
                <c:pt idx="3">
                  <c:v>Condimento</c:v>
                </c:pt>
                <c:pt idx="4">
                  <c:v>Conserve</c:v>
                </c:pt>
                <c:pt idx="5">
                  <c:v>Cura della persona</c:v>
                </c:pt>
                <c:pt idx="6">
                  <c:v>Dolci</c:v>
                </c:pt>
                <c:pt idx="7">
                  <c:v>Foraggio </c:v>
                </c:pt>
                <c:pt idx="8">
                  <c:v>Frutta</c:v>
                </c:pt>
                <c:pt idx="9">
                  <c:v>Integratori</c:v>
                </c:pt>
                <c:pt idx="10">
                  <c:v>Latticini</c:v>
                </c:pt>
                <c:pt idx="11">
                  <c:v>Legumi</c:v>
                </c:pt>
                <c:pt idx="12">
                  <c:v>Lumache</c:v>
                </c:pt>
                <c:pt idx="13">
                  <c:v>Miele</c:v>
                </c:pt>
                <c:pt idx="14">
                  <c:v>Spezia aromatica</c:v>
                </c:pt>
                <c:pt idx="15">
                  <c:v>Tubero</c:v>
                </c:pt>
                <c:pt idx="16">
                  <c:v>Uova</c:v>
                </c:pt>
                <c:pt idx="17">
                  <c:v>Verdura</c:v>
                </c:pt>
                <c:pt idx="18">
                  <c:v>Totale </c:v>
                </c:pt>
              </c:strCache>
            </c:strRef>
          </c:cat>
          <c:val>
            <c:numRef>
              <c:f>'Marchi per prodotto '!$N$2:$N$20</c:f>
              <c:numCache>
                <c:formatCode>General</c:formatCode>
                <c:ptCount val="19"/>
                <c:pt idx="2">
                  <c:v>2</c:v>
                </c:pt>
                <c:pt idx="10">
                  <c:v>2</c:v>
                </c:pt>
                <c:pt idx="15">
                  <c:v>1</c:v>
                </c:pt>
                <c:pt idx="17">
                  <c:v>1</c:v>
                </c:pt>
                <c:pt idx="1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12-485F-AA93-7F130FAD017E}"/>
            </c:ext>
          </c:extLst>
        </c:ser>
        <c:ser>
          <c:idx val="4"/>
          <c:order val="4"/>
          <c:tx>
            <c:strRef>
              <c:f>'Marchi per prodotto '!$O$1</c:f>
              <c:strCache>
                <c:ptCount val="1"/>
                <c:pt idx="0">
                  <c:v>PGS</c:v>
                </c:pt>
              </c:strCache>
            </c:strRef>
          </c:tx>
          <c:invertIfNegative val="0"/>
          <c:cat>
            <c:strRef>
              <c:f>'Marchi per prodotto '!$J$2:$J$20</c:f>
              <c:strCache>
                <c:ptCount val="19"/>
                <c:pt idx="0">
                  <c:v>Bevanda</c:v>
                </c:pt>
                <c:pt idx="1">
                  <c:v>Carne</c:v>
                </c:pt>
                <c:pt idx="2">
                  <c:v>Cereali</c:v>
                </c:pt>
                <c:pt idx="3">
                  <c:v>Condimento</c:v>
                </c:pt>
                <c:pt idx="4">
                  <c:v>Conserve</c:v>
                </c:pt>
                <c:pt idx="5">
                  <c:v>Cura della persona</c:v>
                </c:pt>
                <c:pt idx="6">
                  <c:v>Dolci</c:v>
                </c:pt>
                <c:pt idx="7">
                  <c:v>Foraggio </c:v>
                </c:pt>
                <c:pt idx="8">
                  <c:v>Frutta</c:v>
                </c:pt>
                <c:pt idx="9">
                  <c:v>Integratori</c:v>
                </c:pt>
                <c:pt idx="10">
                  <c:v>Latticini</c:v>
                </c:pt>
                <c:pt idx="11">
                  <c:v>Legumi</c:v>
                </c:pt>
                <c:pt idx="12">
                  <c:v>Lumache</c:v>
                </c:pt>
                <c:pt idx="13">
                  <c:v>Miele</c:v>
                </c:pt>
                <c:pt idx="14">
                  <c:v>Spezia aromatica</c:v>
                </c:pt>
                <c:pt idx="15">
                  <c:v>Tubero</c:v>
                </c:pt>
                <c:pt idx="16">
                  <c:v>Uova</c:v>
                </c:pt>
                <c:pt idx="17">
                  <c:v>Verdura</c:v>
                </c:pt>
                <c:pt idx="18">
                  <c:v>Totale </c:v>
                </c:pt>
              </c:strCache>
            </c:strRef>
          </c:cat>
          <c:val>
            <c:numRef>
              <c:f>'Marchi per prodotto '!$O$2:$O$20</c:f>
              <c:numCache>
                <c:formatCode>General</c:formatCode>
                <c:ptCount val="19"/>
                <c:pt idx="0">
                  <c:v>1</c:v>
                </c:pt>
                <c:pt idx="3">
                  <c:v>1</c:v>
                </c:pt>
                <c:pt idx="10">
                  <c:v>3</c:v>
                </c:pt>
                <c:pt idx="15">
                  <c:v>1</c:v>
                </c:pt>
                <c:pt idx="17">
                  <c:v>1</c:v>
                </c:pt>
                <c:pt idx="1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12-485F-AA93-7F130FAD017E}"/>
            </c:ext>
          </c:extLst>
        </c:ser>
        <c:ser>
          <c:idx val="5"/>
          <c:order val="5"/>
          <c:tx>
            <c:strRef>
              <c:f>'Marchi per prodotto '!$P$1</c:f>
              <c:strCache>
                <c:ptCount val="1"/>
                <c:pt idx="0">
                  <c:v>Biologico</c:v>
                </c:pt>
              </c:strCache>
            </c:strRef>
          </c:tx>
          <c:invertIfNegative val="0"/>
          <c:cat>
            <c:strRef>
              <c:f>'Marchi per prodotto '!$J$2:$J$20</c:f>
              <c:strCache>
                <c:ptCount val="19"/>
                <c:pt idx="0">
                  <c:v>Bevanda</c:v>
                </c:pt>
                <c:pt idx="1">
                  <c:v>Carne</c:v>
                </c:pt>
                <c:pt idx="2">
                  <c:v>Cereali</c:v>
                </c:pt>
                <c:pt idx="3">
                  <c:v>Condimento</c:v>
                </c:pt>
                <c:pt idx="4">
                  <c:v>Conserve</c:v>
                </c:pt>
                <c:pt idx="5">
                  <c:v>Cura della persona</c:v>
                </c:pt>
                <c:pt idx="6">
                  <c:v>Dolci</c:v>
                </c:pt>
                <c:pt idx="7">
                  <c:v>Foraggio </c:v>
                </c:pt>
                <c:pt idx="8">
                  <c:v>Frutta</c:v>
                </c:pt>
                <c:pt idx="9">
                  <c:v>Integratori</c:v>
                </c:pt>
                <c:pt idx="10">
                  <c:v>Latticini</c:v>
                </c:pt>
                <c:pt idx="11">
                  <c:v>Legumi</c:v>
                </c:pt>
                <c:pt idx="12">
                  <c:v>Lumache</c:v>
                </c:pt>
                <c:pt idx="13">
                  <c:v>Miele</c:v>
                </c:pt>
                <c:pt idx="14">
                  <c:v>Spezia aromatica</c:v>
                </c:pt>
                <c:pt idx="15">
                  <c:v>Tubero</c:v>
                </c:pt>
                <c:pt idx="16">
                  <c:v>Uova</c:v>
                </c:pt>
                <c:pt idx="17">
                  <c:v>Verdura</c:v>
                </c:pt>
                <c:pt idx="18">
                  <c:v>Totale </c:v>
                </c:pt>
              </c:strCache>
            </c:strRef>
          </c:cat>
          <c:val>
            <c:numRef>
              <c:f>'Marchi per prodotto '!$P$2:$P$20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4">
                  <c:v>1</c:v>
                </c:pt>
                <c:pt idx="5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  <c:pt idx="11">
                  <c:v>3</c:v>
                </c:pt>
                <c:pt idx="12">
                  <c:v>1</c:v>
                </c:pt>
                <c:pt idx="13">
                  <c:v>4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4</c:v>
                </c:pt>
                <c:pt idx="18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12-485F-AA93-7F130FAD01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39053696"/>
        <c:axId val="139055488"/>
      </c:barChart>
      <c:catAx>
        <c:axId val="139053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055488"/>
        <c:crosses val="autoZero"/>
        <c:auto val="1"/>
        <c:lblAlgn val="ctr"/>
        <c:lblOffset val="100"/>
        <c:noMultiLvlLbl val="0"/>
      </c:catAx>
      <c:valAx>
        <c:axId val="1390554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39053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B1FB9-B66F-FE46-BA65-1CD8277E255C}" type="doc">
      <dgm:prSet loTypeId="urn:microsoft.com/office/officeart/2005/8/layout/radial2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53D1DADD-E8C3-7947-BD82-D8B79D945C41}">
      <dgm:prSet phldrT="[Testo]"/>
      <dgm:spPr/>
      <dgm:t>
        <a:bodyPr/>
        <a:lstStyle/>
        <a:p>
          <a:r>
            <a:rPr lang="it-IT"/>
            <a:t> </a:t>
          </a:r>
          <a:r>
            <a:rPr lang="it-IT" b="0" i="0">
              <a:latin typeface="Calibri Light" panose="020F0302020204030204" pitchFamily="34" charset="0"/>
              <a:cs typeface="Calibri Light" panose="020F0302020204030204" pitchFamily="34" charset="0"/>
            </a:rPr>
            <a:t>Cosa accomuna le aziende?</a:t>
          </a:r>
        </a:p>
      </dgm:t>
    </dgm:pt>
    <dgm:pt modelId="{51306AA1-7B06-9341-B233-95AFB72B6F46}" type="parTrans" cxnId="{E8F5AC45-4AA9-BC46-AA4E-7112EED5C53D}">
      <dgm:prSet/>
      <dgm:spPr/>
      <dgm:t>
        <a:bodyPr/>
        <a:lstStyle/>
        <a:p>
          <a:endParaRPr lang="it-IT"/>
        </a:p>
      </dgm:t>
    </dgm:pt>
    <dgm:pt modelId="{F53881EE-D058-464A-8CC0-42BA0F6673DA}" type="sibTrans" cxnId="{E8F5AC45-4AA9-BC46-AA4E-7112EED5C53D}">
      <dgm:prSet/>
      <dgm:spPr/>
      <dgm:t>
        <a:bodyPr/>
        <a:lstStyle/>
        <a:p>
          <a:endParaRPr lang="it-IT"/>
        </a:p>
      </dgm:t>
    </dgm:pt>
    <dgm:pt modelId="{C6E83106-C748-B248-B990-69BE190787AE}">
      <dgm:prSet phldrT="[Testo]"/>
      <dgm:spPr/>
      <dgm:t>
        <a:bodyPr/>
        <a:lstStyle/>
        <a:p>
          <a:r>
            <a:rPr lang="it-IT" b="0" i="0">
              <a:latin typeface="Calibri Light" panose="020F0302020204030204" pitchFamily="34" charset="0"/>
              <a:cs typeface="Calibri Light" panose="020F0302020204030204" pitchFamily="34" charset="0"/>
            </a:rPr>
            <a:t>Tradizione</a:t>
          </a:r>
        </a:p>
      </dgm:t>
    </dgm:pt>
    <dgm:pt modelId="{4F2E486B-4A07-D141-BDD3-5B04ADE140D6}" type="parTrans" cxnId="{7C9DB64D-310A-B749-A5AD-86E1184DC53F}">
      <dgm:prSet/>
      <dgm:spPr/>
      <dgm:t>
        <a:bodyPr/>
        <a:lstStyle/>
        <a:p>
          <a:endParaRPr lang="it-IT"/>
        </a:p>
      </dgm:t>
    </dgm:pt>
    <dgm:pt modelId="{60D02AE5-7C82-2D44-9C69-3F9AA764FB4E}" type="sibTrans" cxnId="{7C9DB64D-310A-B749-A5AD-86E1184DC53F}">
      <dgm:prSet/>
      <dgm:spPr/>
      <dgm:t>
        <a:bodyPr/>
        <a:lstStyle/>
        <a:p>
          <a:endParaRPr lang="it-IT"/>
        </a:p>
      </dgm:t>
    </dgm:pt>
    <dgm:pt modelId="{D67A3596-DE88-5641-9134-74A5CAC72B4B}">
      <dgm:prSet phldrT="[Testo]"/>
      <dgm:spPr/>
      <dgm:t>
        <a:bodyPr/>
        <a:lstStyle/>
        <a:p>
          <a:r>
            <a:rPr lang="it-IT" b="0" i="0">
              <a:latin typeface="Calibri Light" panose="020F0302020204030204" pitchFamily="34" charset="0"/>
              <a:cs typeface="Calibri Light" panose="020F0302020204030204" pitchFamily="34" charset="0"/>
            </a:rPr>
            <a:t>Famiglia</a:t>
          </a:r>
        </a:p>
      </dgm:t>
    </dgm:pt>
    <dgm:pt modelId="{6EF16CF7-7272-7946-A9C7-2049F7B8F397}" type="parTrans" cxnId="{F4217740-5541-C74D-8855-00504B7BF685}">
      <dgm:prSet/>
      <dgm:spPr/>
      <dgm:t>
        <a:bodyPr/>
        <a:lstStyle/>
        <a:p>
          <a:endParaRPr lang="it-IT"/>
        </a:p>
      </dgm:t>
    </dgm:pt>
    <dgm:pt modelId="{4BEEB7FF-12E5-D349-B331-43A25CCDCC95}" type="sibTrans" cxnId="{F4217740-5541-C74D-8855-00504B7BF685}">
      <dgm:prSet/>
      <dgm:spPr/>
      <dgm:t>
        <a:bodyPr/>
        <a:lstStyle/>
        <a:p>
          <a:endParaRPr lang="it-IT"/>
        </a:p>
      </dgm:t>
    </dgm:pt>
    <dgm:pt modelId="{A948B2E0-4B56-664E-9F43-CB4CE8E85B38}">
      <dgm:prSet phldrT="[Testo]"/>
      <dgm:spPr/>
      <dgm:t>
        <a:bodyPr/>
        <a:lstStyle/>
        <a:p>
          <a:r>
            <a:rPr lang="it-IT" b="0" i="0" dirty="0">
              <a:latin typeface="Calibri Light" panose="020F0302020204030204" pitchFamily="34" charset="0"/>
              <a:cs typeface="Calibri Light" panose="020F0302020204030204" pitchFamily="34" charset="0"/>
            </a:rPr>
            <a:t>Quali sono le </a:t>
          </a:r>
          <a:r>
            <a:rPr lang="it-IT" b="0" i="0">
              <a:latin typeface="Calibri Light" panose="020F0302020204030204" pitchFamily="34" charset="0"/>
              <a:cs typeface="Calibri Light" panose="020F0302020204030204" pitchFamily="34" charset="0"/>
            </a:rPr>
            <a:t>problematiche maggiormente </a:t>
          </a:r>
          <a:r>
            <a:rPr lang="it-IT" b="0" i="0" dirty="0">
              <a:latin typeface="Calibri Light" panose="020F0302020204030204" pitchFamily="34" charset="0"/>
              <a:cs typeface="Calibri Light" panose="020F0302020204030204" pitchFamily="34" charset="0"/>
            </a:rPr>
            <a:t>riscontrate nelle fasi di:</a:t>
          </a:r>
        </a:p>
      </dgm:t>
    </dgm:pt>
    <dgm:pt modelId="{1B21814D-CD54-1A43-A3AF-781666C7EC13}" type="parTrans" cxnId="{9767F7B8-C0B1-9F45-9990-749273DB9713}">
      <dgm:prSet/>
      <dgm:spPr/>
      <dgm:t>
        <a:bodyPr/>
        <a:lstStyle/>
        <a:p>
          <a:endParaRPr lang="it-IT"/>
        </a:p>
      </dgm:t>
    </dgm:pt>
    <dgm:pt modelId="{1C749E27-2123-DA4D-B13D-CE7644BE06FD}" type="sibTrans" cxnId="{9767F7B8-C0B1-9F45-9990-749273DB9713}">
      <dgm:prSet/>
      <dgm:spPr/>
      <dgm:t>
        <a:bodyPr/>
        <a:lstStyle/>
        <a:p>
          <a:endParaRPr lang="it-IT"/>
        </a:p>
      </dgm:t>
    </dgm:pt>
    <dgm:pt modelId="{C9788F85-9FF9-0240-B32D-3933649253DD}">
      <dgm:prSet phldrT="[Testo]"/>
      <dgm:spPr/>
      <dgm:t>
        <a:bodyPr/>
        <a:lstStyle/>
        <a:p>
          <a:r>
            <a:rPr lang="it-IT" b="0" i="0">
              <a:latin typeface="Calibri Light" panose="020F0302020204030204" pitchFamily="34" charset="0"/>
              <a:cs typeface="Calibri Light" panose="020F0302020204030204" pitchFamily="34" charset="0"/>
            </a:rPr>
            <a:t>Produzione</a:t>
          </a:r>
        </a:p>
      </dgm:t>
    </dgm:pt>
    <dgm:pt modelId="{A8D3833C-15C5-C043-8C94-237F03F9AB14}" type="parTrans" cxnId="{E53E6BA5-DA3B-BF49-BA84-32E283144A47}">
      <dgm:prSet/>
      <dgm:spPr/>
      <dgm:t>
        <a:bodyPr/>
        <a:lstStyle/>
        <a:p>
          <a:endParaRPr lang="it-IT"/>
        </a:p>
      </dgm:t>
    </dgm:pt>
    <dgm:pt modelId="{601325A7-C7C5-C847-862D-1A6610288F9C}" type="sibTrans" cxnId="{E53E6BA5-DA3B-BF49-BA84-32E283144A47}">
      <dgm:prSet/>
      <dgm:spPr/>
      <dgm:t>
        <a:bodyPr/>
        <a:lstStyle/>
        <a:p>
          <a:endParaRPr lang="it-IT"/>
        </a:p>
      </dgm:t>
    </dgm:pt>
    <dgm:pt modelId="{285C504D-C9AE-2049-9976-17C76B05E59C}">
      <dgm:prSet phldrT="[Testo]"/>
      <dgm:spPr/>
      <dgm:t>
        <a:bodyPr/>
        <a:lstStyle/>
        <a:p>
          <a:r>
            <a:rPr lang="it-IT" b="0" i="0">
              <a:latin typeface="Calibri Light" panose="020F0302020204030204" pitchFamily="34" charset="0"/>
              <a:cs typeface="Calibri Light" panose="020F0302020204030204" pitchFamily="34" charset="0"/>
            </a:rPr>
            <a:t>Trasformazione</a:t>
          </a:r>
        </a:p>
      </dgm:t>
    </dgm:pt>
    <dgm:pt modelId="{C3ECE275-20AB-E14A-A53B-F7EE4F3E6AD9}" type="parTrans" cxnId="{3FF2087B-29D7-904F-9598-0BF0FAAD5C8F}">
      <dgm:prSet/>
      <dgm:spPr/>
      <dgm:t>
        <a:bodyPr/>
        <a:lstStyle/>
        <a:p>
          <a:endParaRPr lang="it-IT"/>
        </a:p>
      </dgm:t>
    </dgm:pt>
    <dgm:pt modelId="{29CA3422-C3C0-114B-BDD9-1A2C79EFC1C4}" type="sibTrans" cxnId="{3FF2087B-29D7-904F-9598-0BF0FAAD5C8F}">
      <dgm:prSet/>
      <dgm:spPr/>
      <dgm:t>
        <a:bodyPr/>
        <a:lstStyle/>
        <a:p>
          <a:endParaRPr lang="it-IT"/>
        </a:p>
      </dgm:t>
    </dgm:pt>
    <dgm:pt modelId="{E08C5810-AD38-A741-8AE9-57B552B9E8A2}">
      <dgm:prSet phldrT="[Testo]"/>
      <dgm:spPr/>
      <dgm:t>
        <a:bodyPr/>
        <a:lstStyle/>
        <a:p>
          <a:r>
            <a:rPr lang="it-IT" b="0" i="0">
              <a:latin typeface="Calibri Light" panose="020F0302020204030204" pitchFamily="34" charset="0"/>
              <a:cs typeface="Calibri Light" panose="020F0302020204030204" pitchFamily="34" charset="0"/>
            </a:rPr>
            <a:t>La fase </a:t>
          </a:r>
        </a:p>
        <a:p>
          <a:r>
            <a:rPr lang="it-IT" b="0" i="0">
              <a:latin typeface="Calibri Light" panose="020F0302020204030204" pitchFamily="34" charset="0"/>
              <a:cs typeface="Calibri Light" panose="020F0302020204030204" pitchFamily="34" charset="0"/>
            </a:rPr>
            <a:t>Covid-19 a cosa ha portato?</a:t>
          </a:r>
        </a:p>
      </dgm:t>
    </dgm:pt>
    <dgm:pt modelId="{6D63BFE8-1FEC-004F-83B3-54B706FA215A}" type="parTrans" cxnId="{0B1CC02F-4688-3B4D-A20D-4CB5B02D01EC}">
      <dgm:prSet/>
      <dgm:spPr/>
      <dgm:t>
        <a:bodyPr/>
        <a:lstStyle/>
        <a:p>
          <a:endParaRPr lang="it-IT"/>
        </a:p>
      </dgm:t>
    </dgm:pt>
    <dgm:pt modelId="{ABE6F44D-D77C-7B40-9D8E-FCEA7641B517}" type="sibTrans" cxnId="{0B1CC02F-4688-3B4D-A20D-4CB5B02D01EC}">
      <dgm:prSet/>
      <dgm:spPr/>
      <dgm:t>
        <a:bodyPr/>
        <a:lstStyle/>
        <a:p>
          <a:endParaRPr lang="it-IT"/>
        </a:p>
      </dgm:t>
    </dgm:pt>
    <dgm:pt modelId="{BA495764-BBA1-E041-B9A0-A30D93EFE043}">
      <dgm:prSet phldrT="[Testo]"/>
      <dgm:spPr/>
      <dgm:t>
        <a:bodyPr/>
        <a:lstStyle/>
        <a:p>
          <a:r>
            <a:rPr lang="it-IT" b="0" i="0">
              <a:latin typeface="Calibri Light" panose="020F0302020204030204" pitchFamily="34" charset="0"/>
              <a:cs typeface="Calibri Light" panose="020F0302020204030204" pitchFamily="34" charset="0"/>
            </a:rPr>
            <a:t>Aumento consegne a domicilio</a:t>
          </a:r>
        </a:p>
      </dgm:t>
    </dgm:pt>
    <dgm:pt modelId="{3B5B78D2-DFE5-AA40-95C0-89B77B5DBE9C}" type="parTrans" cxnId="{89F77614-C15F-0C4C-B86E-76320A2E586D}">
      <dgm:prSet/>
      <dgm:spPr/>
      <dgm:t>
        <a:bodyPr/>
        <a:lstStyle/>
        <a:p>
          <a:endParaRPr lang="it-IT"/>
        </a:p>
      </dgm:t>
    </dgm:pt>
    <dgm:pt modelId="{758C91F6-51AC-4744-BE7A-5509FEE63265}" type="sibTrans" cxnId="{89F77614-C15F-0C4C-B86E-76320A2E586D}">
      <dgm:prSet/>
      <dgm:spPr/>
      <dgm:t>
        <a:bodyPr/>
        <a:lstStyle/>
        <a:p>
          <a:endParaRPr lang="it-IT"/>
        </a:p>
      </dgm:t>
    </dgm:pt>
    <dgm:pt modelId="{A14CD15C-7478-E94D-9BA1-99B653AAA335}">
      <dgm:prSet phldrT="[Testo]"/>
      <dgm:spPr/>
      <dgm:t>
        <a:bodyPr/>
        <a:lstStyle/>
        <a:p>
          <a:r>
            <a:rPr lang="it-IT" b="0" i="0">
              <a:latin typeface="Calibri Light" panose="020F0302020204030204" pitchFamily="34" charset="0"/>
              <a:cs typeface="Calibri Light" panose="020F0302020204030204" pitchFamily="34" charset="0"/>
            </a:rPr>
            <a:t>Aumento consegna ai GAS</a:t>
          </a:r>
        </a:p>
      </dgm:t>
    </dgm:pt>
    <dgm:pt modelId="{D7EFDFB4-4C09-3B45-B304-CABB5EDF4032}" type="parTrans" cxnId="{7B0F9C2C-D412-8144-B8F0-70737DD4610E}">
      <dgm:prSet/>
      <dgm:spPr/>
      <dgm:t>
        <a:bodyPr/>
        <a:lstStyle/>
        <a:p>
          <a:endParaRPr lang="it-IT"/>
        </a:p>
      </dgm:t>
    </dgm:pt>
    <dgm:pt modelId="{9ED1218F-BA39-7E4E-AA7F-9013AA2A9235}" type="sibTrans" cxnId="{7B0F9C2C-D412-8144-B8F0-70737DD4610E}">
      <dgm:prSet/>
      <dgm:spPr/>
      <dgm:t>
        <a:bodyPr/>
        <a:lstStyle/>
        <a:p>
          <a:endParaRPr lang="it-IT"/>
        </a:p>
      </dgm:t>
    </dgm:pt>
    <dgm:pt modelId="{E7ED46CC-61A4-7446-9FC8-F8BB987AE88D}">
      <dgm:prSet phldrT="[Testo]"/>
      <dgm:spPr/>
      <dgm:t>
        <a:bodyPr/>
        <a:lstStyle/>
        <a:p>
          <a:endParaRPr lang="it-IT"/>
        </a:p>
      </dgm:t>
    </dgm:pt>
    <dgm:pt modelId="{BBD9AB20-3EAE-3C41-BE16-091B503E8E0B}" type="parTrans" cxnId="{B0D05C55-4F2B-CE41-8B7B-927A84D062F3}">
      <dgm:prSet/>
      <dgm:spPr/>
      <dgm:t>
        <a:bodyPr/>
        <a:lstStyle/>
        <a:p>
          <a:endParaRPr lang="it-IT"/>
        </a:p>
      </dgm:t>
    </dgm:pt>
    <dgm:pt modelId="{0DACB20B-B789-FB48-A366-46C43926F6C7}" type="sibTrans" cxnId="{B0D05C55-4F2B-CE41-8B7B-927A84D062F3}">
      <dgm:prSet/>
      <dgm:spPr/>
      <dgm:t>
        <a:bodyPr/>
        <a:lstStyle/>
        <a:p>
          <a:endParaRPr lang="it-IT"/>
        </a:p>
      </dgm:t>
    </dgm:pt>
    <dgm:pt modelId="{3E8ADBAC-6B3D-7347-864F-AEBAEE668288}">
      <dgm:prSet phldrT="[Testo]"/>
      <dgm:spPr/>
      <dgm:t>
        <a:bodyPr/>
        <a:lstStyle/>
        <a:p>
          <a:r>
            <a:rPr lang="it-IT" b="0" i="0">
              <a:latin typeface="Calibri Light" panose="020F0302020204030204" pitchFamily="34" charset="0"/>
              <a:cs typeface="Calibri Light" panose="020F0302020204030204" pitchFamily="34" charset="0"/>
            </a:rPr>
            <a:t>Passione</a:t>
          </a:r>
        </a:p>
      </dgm:t>
    </dgm:pt>
    <dgm:pt modelId="{8D151961-823E-5D43-A0CC-85BA19C98382}" type="parTrans" cxnId="{A0BC50F8-B36C-564A-A968-1BA46896C713}">
      <dgm:prSet/>
      <dgm:spPr/>
      <dgm:t>
        <a:bodyPr/>
        <a:lstStyle/>
        <a:p>
          <a:endParaRPr lang="it-IT"/>
        </a:p>
      </dgm:t>
    </dgm:pt>
    <dgm:pt modelId="{7AEC9FA7-B67A-FC46-9F2A-AC70B422CEE1}" type="sibTrans" cxnId="{A0BC50F8-B36C-564A-A968-1BA46896C713}">
      <dgm:prSet/>
      <dgm:spPr/>
      <dgm:t>
        <a:bodyPr/>
        <a:lstStyle/>
        <a:p>
          <a:endParaRPr lang="it-IT"/>
        </a:p>
      </dgm:t>
    </dgm:pt>
    <dgm:pt modelId="{BA0A8EE2-4226-4E43-890B-85F892B56DD9}">
      <dgm:prSet phldrT="[Testo]"/>
      <dgm:spPr/>
      <dgm:t>
        <a:bodyPr/>
        <a:lstStyle/>
        <a:p>
          <a:r>
            <a:rPr lang="it-IT" b="0" i="0">
              <a:latin typeface="Calibri Light" panose="020F0302020204030204" pitchFamily="34" charset="0"/>
              <a:cs typeface="Calibri Light" panose="020F0302020204030204" pitchFamily="34" charset="0"/>
            </a:rPr>
            <a:t>Distribuzione</a:t>
          </a:r>
        </a:p>
      </dgm:t>
    </dgm:pt>
    <dgm:pt modelId="{133830CE-952A-CE44-AE10-BE11029B9D6E}" type="parTrans" cxnId="{B483A174-11AF-9741-8724-A12109DD1222}">
      <dgm:prSet/>
      <dgm:spPr/>
      <dgm:t>
        <a:bodyPr/>
        <a:lstStyle/>
        <a:p>
          <a:endParaRPr lang="it-IT"/>
        </a:p>
      </dgm:t>
    </dgm:pt>
    <dgm:pt modelId="{43DC596C-C736-0A4B-995A-A6D482C169EB}" type="sibTrans" cxnId="{B483A174-11AF-9741-8724-A12109DD1222}">
      <dgm:prSet/>
      <dgm:spPr/>
      <dgm:t>
        <a:bodyPr/>
        <a:lstStyle/>
        <a:p>
          <a:endParaRPr lang="it-IT"/>
        </a:p>
      </dgm:t>
    </dgm:pt>
    <dgm:pt modelId="{B492FCE2-0312-E849-865B-579B43A35CF3}">
      <dgm:prSet phldrT="[Testo]"/>
      <dgm:spPr/>
      <dgm:t>
        <a:bodyPr/>
        <a:lstStyle/>
        <a:p>
          <a:r>
            <a:rPr lang="it-IT" b="0" i="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Aumento collaborazione tra produttori. </a:t>
          </a:r>
          <a:endParaRPr lang="it-IT" b="0" i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AB7680C-26AB-7145-BF45-4BB651701D8F}" type="parTrans" cxnId="{B4EFF8A7-99AB-F54C-96BE-CF1E237385D0}">
      <dgm:prSet/>
      <dgm:spPr/>
      <dgm:t>
        <a:bodyPr/>
        <a:lstStyle/>
        <a:p>
          <a:endParaRPr lang="it-IT"/>
        </a:p>
      </dgm:t>
    </dgm:pt>
    <dgm:pt modelId="{ACD5A2FB-45B8-3747-903A-2B26BC5EA443}" type="sibTrans" cxnId="{B4EFF8A7-99AB-F54C-96BE-CF1E237385D0}">
      <dgm:prSet/>
      <dgm:spPr/>
      <dgm:t>
        <a:bodyPr/>
        <a:lstStyle/>
        <a:p>
          <a:endParaRPr lang="it-IT"/>
        </a:p>
      </dgm:t>
    </dgm:pt>
    <dgm:pt modelId="{8BFD4ADC-EF61-8E4D-85C1-B0EFA08C90B8}" type="pres">
      <dgm:prSet presAssocID="{93BB1FB9-B66F-FE46-BA65-1CD8277E255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04284C9-18D8-2644-9D30-66472B8F4F1E}" type="pres">
      <dgm:prSet presAssocID="{93BB1FB9-B66F-FE46-BA65-1CD8277E255C}" presName="cycle" presStyleCnt="0"/>
      <dgm:spPr/>
      <dgm:t>
        <a:bodyPr/>
        <a:lstStyle/>
        <a:p>
          <a:endParaRPr lang="it-IT"/>
        </a:p>
      </dgm:t>
    </dgm:pt>
    <dgm:pt modelId="{BD4228C5-661E-5E41-BC2E-EDF1D6A4008E}" type="pres">
      <dgm:prSet presAssocID="{93BB1FB9-B66F-FE46-BA65-1CD8277E255C}" presName="centerShape" presStyleCnt="0"/>
      <dgm:spPr/>
      <dgm:t>
        <a:bodyPr/>
        <a:lstStyle/>
        <a:p>
          <a:endParaRPr lang="it-IT"/>
        </a:p>
      </dgm:t>
    </dgm:pt>
    <dgm:pt modelId="{5B10E95B-7970-0A49-8887-F96629618EB6}" type="pres">
      <dgm:prSet presAssocID="{93BB1FB9-B66F-FE46-BA65-1CD8277E255C}" presName="connSite" presStyleLbl="node1" presStyleIdx="0" presStyleCnt="4"/>
      <dgm:spPr/>
      <dgm:t>
        <a:bodyPr/>
        <a:lstStyle/>
        <a:p>
          <a:endParaRPr lang="it-IT"/>
        </a:p>
      </dgm:t>
    </dgm:pt>
    <dgm:pt modelId="{99546594-50A5-954F-A427-5CCCDBF6EB2B}" type="pres">
      <dgm:prSet presAssocID="{93BB1FB9-B66F-FE46-BA65-1CD8277E255C}" presName="visible" presStyleLbl="node1" presStyleIdx="0" presStyleCnt="4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 pencil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it-IT"/>
        </a:p>
      </dgm:t>
    </dgm:pt>
    <dgm:pt modelId="{B5DD4FAC-AD29-F14D-972C-DF61C9844614}" type="pres">
      <dgm:prSet presAssocID="{51306AA1-7B06-9341-B233-95AFB72B6F46}" presName="Name25" presStyleLbl="parChTrans1D1" presStyleIdx="0" presStyleCnt="3"/>
      <dgm:spPr/>
      <dgm:t>
        <a:bodyPr/>
        <a:lstStyle/>
        <a:p>
          <a:endParaRPr lang="it-IT"/>
        </a:p>
      </dgm:t>
    </dgm:pt>
    <dgm:pt modelId="{454C02B1-8BE6-7041-9096-3D3CD3069A7D}" type="pres">
      <dgm:prSet presAssocID="{53D1DADD-E8C3-7947-BD82-D8B79D945C41}" presName="node" presStyleCnt="0"/>
      <dgm:spPr/>
      <dgm:t>
        <a:bodyPr/>
        <a:lstStyle/>
        <a:p>
          <a:endParaRPr lang="it-IT"/>
        </a:p>
      </dgm:t>
    </dgm:pt>
    <dgm:pt modelId="{7CE729C8-5536-4F4F-95E0-87CB2846298E}" type="pres">
      <dgm:prSet presAssocID="{53D1DADD-E8C3-7947-BD82-D8B79D945C41}" presName="parentNode" presStyleLbl="node1" presStyleIdx="1" presStyleCnt="4" custAng="0" custLinFactNeighborX="-73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19CAD0-16C9-064E-B96C-D7BCC8D406E8}" type="pres">
      <dgm:prSet presAssocID="{53D1DADD-E8C3-7947-BD82-D8B79D945C4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83AA65-A315-7449-98E0-66026ECE071F}" type="pres">
      <dgm:prSet presAssocID="{1B21814D-CD54-1A43-A3AF-781666C7EC13}" presName="Name25" presStyleLbl="parChTrans1D1" presStyleIdx="1" presStyleCnt="3"/>
      <dgm:spPr/>
      <dgm:t>
        <a:bodyPr/>
        <a:lstStyle/>
        <a:p>
          <a:endParaRPr lang="it-IT"/>
        </a:p>
      </dgm:t>
    </dgm:pt>
    <dgm:pt modelId="{AF4020FC-A6EC-F44C-AD9E-FA4D1D916864}" type="pres">
      <dgm:prSet presAssocID="{A948B2E0-4B56-664E-9F43-CB4CE8E85B38}" presName="node" presStyleCnt="0"/>
      <dgm:spPr/>
      <dgm:t>
        <a:bodyPr/>
        <a:lstStyle/>
        <a:p>
          <a:endParaRPr lang="it-IT"/>
        </a:p>
      </dgm:t>
    </dgm:pt>
    <dgm:pt modelId="{A55B37F3-F2C8-D148-BE94-92C7389D0309}" type="pres">
      <dgm:prSet presAssocID="{A948B2E0-4B56-664E-9F43-CB4CE8E85B38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0D51E4-D064-8D46-BCD6-9EF506309623}" type="pres">
      <dgm:prSet presAssocID="{A948B2E0-4B56-664E-9F43-CB4CE8E85B38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DB3399-B237-D043-B042-4A63536D2770}" type="pres">
      <dgm:prSet presAssocID="{6D63BFE8-1FEC-004F-83B3-54B706FA215A}" presName="Name25" presStyleLbl="parChTrans1D1" presStyleIdx="2" presStyleCnt="3"/>
      <dgm:spPr/>
      <dgm:t>
        <a:bodyPr/>
        <a:lstStyle/>
        <a:p>
          <a:endParaRPr lang="it-IT"/>
        </a:p>
      </dgm:t>
    </dgm:pt>
    <dgm:pt modelId="{785B12D7-447D-E94C-9C41-F986B32BA65E}" type="pres">
      <dgm:prSet presAssocID="{E08C5810-AD38-A741-8AE9-57B552B9E8A2}" presName="node" presStyleCnt="0"/>
      <dgm:spPr/>
      <dgm:t>
        <a:bodyPr/>
        <a:lstStyle/>
        <a:p>
          <a:endParaRPr lang="it-IT"/>
        </a:p>
      </dgm:t>
    </dgm:pt>
    <dgm:pt modelId="{386AAEAF-589C-EC4C-B3D4-6145115A79D8}" type="pres">
      <dgm:prSet presAssocID="{E08C5810-AD38-A741-8AE9-57B552B9E8A2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C34B76-08A3-A341-8115-1626D42BB4E0}" type="pres">
      <dgm:prSet presAssocID="{E08C5810-AD38-A741-8AE9-57B552B9E8A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4EFF8A7-99AB-F54C-96BE-CF1E237385D0}" srcId="{E08C5810-AD38-A741-8AE9-57B552B9E8A2}" destId="{B492FCE2-0312-E849-865B-579B43A35CF3}" srcOrd="2" destOrd="0" parTransId="{2AB7680C-26AB-7145-BF45-4BB651701D8F}" sibTransId="{ACD5A2FB-45B8-3747-903A-2B26BC5EA443}"/>
    <dgm:cxn modelId="{89F77614-C15F-0C4C-B86E-76320A2E586D}" srcId="{E08C5810-AD38-A741-8AE9-57B552B9E8A2}" destId="{BA495764-BBA1-E041-B9A0-A30D93EFE043}" srcOrd="0" destOrd="0" parTransId="{3B5B78D2-DFE5-AA40-95C0-89B77B5DBE9C}" sibTransId="{758C91F6-51AC-4744-BE7A-5509FEE63265}"/>
    <dgm:cxn modelId="{6D22698B-04E0-4A8F-BF2C-CC778927CC2C}" type="presOf" srcId="{C9788F85-9FF9-0240-B32D-3933649253DD}" destId="{B70D51E4-D064-8D46-BCD6-9EF506309623}" srcOrd="0" destOrd="0" presId="urn:microsoft.com/office/officeart/2005/8/layout/radial2"/>
    <dgm:cxn modelId="{A0BC50F8-B36C-564A-A968-1BA46896C713}" srcId="{53D1DADD-E8C3-7947-BD82-D8B79D945C41}" destId="{3E8ADBAC-6B3D-7347-864F-AEBAEE668288}" srcOrd="2" destOrd="0" parTransId="{8D151961-823E-5D43-A0CC-85BA19C98382}" sibTransId="{7AEC9FA7-B67A-FC46-9F2A-AC70B422CEE1}"/>
    <dgm:cxn modelId="{9A7ED522-EC21-439C-BCFA-728851B43FAD}" type="presOf" srcId="{1B21814D-CD54-1A43-A3AF-781666C7EC13}" destId="{E683AA65-A315-7449-98E0-66026ECE071F}" srcOrd="0" destOrd="0" presId="urn:microsoft.com/office/officeart/2005/8/layout/radial2"/>
    <dgm:cxn modelId="{3FF2087B-29D7-904F-9598-0BF0FAAD5C8F}" srcId="{A948B2E0-4B56-664E-9F43-CB4CE8E85B38}" destId="{285C504D-C9AE-2049-9976-17C76B05E59C}" srcOrd="1" destOrd="0" parTransId="{C3ECE275-20AB-E14A-A53B-F7EE4F3E6AD9}" sibTransId="{29CA3422-C3C0-114B-BDD9-1A2C79EFC1C4}"/>
    <dgm:cxn modelId="{7C9DB64D-310A-B749-A5AD-86E1184DC53F}" srcId="{53D1DADD-E8C3-7947-BD82-D8B79D945C41}" destId="{C6E83106-C748-B248-B990-69BE190787AE}" srcOrd="0" destOrd="0" parTransId="{4F2E486B-4A07-D141-BDD3-5B04ADE140D6}" sibTransId="{60D02AE5-7C82-2D44-9C69-3F9AA764FB4E}"/>
    <dgm:cxn modelId="{25CADCDD-8077-4402-B8CF-94C7241C6E02}" type="presOf" srcId="{285C504D-C9AE-2049-9976-17C76B05E59C}" destId="{B70D51E4-D064-8D46-BCD6-9EF506309623}" srcOrd="0" destOrd="1" presId="urn:microsoft.com/office/officeart/2005/8/layout/radial2"/>
    <dgm:cxn modelId="{02D32E1B-5B65-4333-94AB-EC2135E3016C}" type="presOf" srcId="{A948B2E0-4B56-664E-9F43-CB4CE8E85B38}" destId="{A55B37F3-F2C8-D148-BE94-92C7389D0309}" srcOrd="0" destOrd="0" presId="urn:microsoft.com/office/officeart/2005/8/layout/radial2"/>
    <dgm:cxn modelId="{8A3EA3FE-EE1C-465D-AD96-2871CD0C27C1}" type="presOf" srcId="{D67A3596-DE88-5641-9134-74A5CAC72B4B}" destId="{9B19CAD0-16C9-064E-B96C-D7BCC8D406E8}" srcOrd="0" destOrd="1" presId="urn:microsoft.com/office/officeart/2005/8/layout/radial2"/>
    <dgm:cxn modelId="{FACBC12B-559C-40A3-8B19-80FE90F65990}" type="presOf" srcId="{A14CD15C-7478-E94D-9BA1-99B653AAA335}" destId="{39C34B76-08A3-A341-8115-1626D42BB4E0}" srcOrd="0" destOrd="1" presId="urn:microsoft.com/office/officeart/2005/8/layout/radial2"/>
    <dgm:cxn modelId="{6A4BEA0A-90ED-4C72-AC0D-331B1C733964}" type="presOf" srcId="{51306AA1-7B06-9341-B233-95AFB72B6F46}" destId="{B5DD4FAC-AD29-F14D-972C-DF61C9844614}" srcOrd="0" destOrd="0" presId="urn:microsoft.com/office/officeart/2005/8/layout/radial2"/>
    <dgm:cxn modelId="{34F2E0E0-264B-44C9-8BBF-BD5D77CA39B2}" type="presOf" srcId="{3E8ADBAC-6B3D-7347-864F-AEBAEE668288}" destId="{9B19CAD0-16C9-064E-B96C-D7BCC8D406E8}" srcOrd="0" destOrd="2" presId="urn:microsoft.com/office/officeart/2005/8/layout/radial2"/>
    <dgm:cxn modelId="{98BBBEAC-9670-4CD7-9515-E240147F0188}" type="presOf" srcId="{BA0A8EE2-4226-4E43-890B-85F892B56DD9}" destId="{B70D51E4-D064-8D46-BCD6-9EF506309623}" srcOrd="0" destOrd="2" presId="urn:microsoft.com/office/officeart/2005/8/layout/radial2"/>
    <dgm:cxn modelId="{B0D05C55-4F2B-CE41-8B7B-927A84D062F3}" srcId="{53D1DADD-E8C3-7947-BD82-D8B79D945C41}" destId="{E7ED46CC-61A4-7446-9FC8-F8BB987AE88D}" srcOrd="3" destOrd="0" parTransId="{BBD9AB20-3EAE-3C41-BE16-091B503E8E0B}" sibTransId="{0DACB20B-B789-FB48-A366-46C43926F6C7}"/>
    <dgm:cxn modelId="{0DFB68E2-FCE7-4C08-859D-C261EE641A4B}" type="presOf" srcId="{93BB1FB9-B66F-FE46-BA65-1CD8277E255C}" destId="{8BFD4ADC-EF61-8E4D-85C1-B0EFA08C90B8}" srcOrd="0" destOrd="0" presId="urn:microsoft.com/office/officeart/2005/8/layout/radial2"/>
    <dgm:cxn modelId="{E53E6BA5-DA3B-BF49-BA84-32E283144A47}" srcId="{A948B2E0-4B56-664E-9F43-CB4CE8E85B38}" destId="{C9788F85-9FF9-0240-B32D-3933649253DD}" srcOrd="0" destOrd="0" parTransId="{A8D3833C-15C5-C043-8C94-237F03F9AB14}" sibTransId="{601325A7-C7C5-C847-862D-1A6610288F9C}"/>
    <dgm:cxn modelId="{A017026D-9866-48C1-B2FA-3006E06D1E11}" type="presOf" srcId="{6D63BFE8-1FEC-004F-83B3-54B706FA215A}" destId="{1CDB3399-B237-D043-B042-4A63536D2770}" srcOrd="0" destOrd="0" presId="urn:microsoft.com/office/officeart/2005/8/layout/radial2"/>
    <dgm:cxn modelId="{3B519E4B-70B0-4817-8BC5-4DEBE7E35AF1}" type="presOf" srcId="{C6E83106-C748-B248-B990-69BE190787AE}" destId="{9B19CAD0-16C9-064E-B96C-D7BCC8D406E8}" srcOrd="0" destOrd="0" presId="urn:microsoft.com/office/officeart/2005/8/layout/radial2"/>
    <dgm:cxn modelId="{9767F7B8-C0B1-9F45-9990-749273DB9713}" srcId="{93BB1FB9-B66F-FE46-BA65-1CD8277E255C}" destId="{A948B2E0-4B56-664E-9F43-CB4CE8E85B38}" srcOrd="1" destOrd="0" parTransId="{1B21814D-CD54-1A43-A3AF-781666C7EC13}" sibTransId="{1C749E27-2123-DA4D-B13D-CE7644BE06FD}"/>
    <dgm:cxn modelId="{E8F5AC45-4AA9-BC46-AA4E-7112EED5C53D}" srcId="{93BB1FB9-B66F-FE46-BA65-1CD8277E255C}" destId="{53D1DADD-E8C3-7947-BD82-D8B79D945C41}" srcOrd="0" destOrd="0" parTransId="{51306AA1-7B06-9341-B233-95AFB72B6F46}" sibTransId="{F53881EE-D058-464A-8CC0-42BA0F6673DA}"/>
    <dgm:cxn modelId="{0B1CC02F-4688-3B4D-A20D-4CB5B02D01EC}" srcId="{93BB1FB9-B66F-FE46-BA65-1CD8277E255C}" destId="{E08C5810-AD38-A741-8AE9-57B552B9E8A2}" srcOrd="2" destOrd="0" parTransId="{6D63BFE8-1FEC-004F-83B3-54B706FA215A}" sibTransId="{ABE6F44D-D77C-7B40-9D8E-FCEA7641B517}"/>
    <dgm:cxn modelId="{9E86F97D-E68A-4FC6-A4F1-2AD5BDECD767}" type="presOf" srcId="{B492FCE2-0312-E849-865B-579B43A35CF3}" destId="{39C34B76-08A3-A341-8115-1626D42BB4E0}" srcOrd="0" destOrd="2" presId="urn:microsoft.com/office/officeart/2005/8/layout/radial2"/>
    <dgm:cxn modelId="{07A7263E-8E51-4973-B9E9-5569FC369192}" type="presOf" srcId="{E7ED46CC-61A4-7446-9FC8-F8BB987AE88D}" destId="{9B19CAD0-16C9-064E-B96C-D7BCC8D406E8}" srcOrd="0" destOrd="3" presId="urn:microsoft.com/office/officeart/2005/8/layout/radial2"/>
    <dgm:cxn modelId="{7B0F9C2C-D412-8144-B8F0-70737DD4610E}" srcId="{E08C5810-AD38-A741-8AE9-57B552B9E8A2}" destId="{A14CD15C-7478-E94D-9BA1-99B653AAA335}" srcOrd="1" destOrd="0" parTransId="{D7EFDFB4-4C09-3B45-B304-CABB5EDF4032}" sibTransId="{9ED1218F-BA39-7E4E-AA7F-9013AA2A9235}"/>
    <dgm:cxn modelId="{C0032076-B511-4EAE-82D3-0D502C98BEFF}" type="presOf" srcId="{53D1DADD-E8C3-7947-BD82-D8B79D945C41}" destId="{7CE729C8-5536-4F4F-95E0-87CB2846298E}" srcOrd="0" destOrd="0" presId="urn:microsoft.com/office/officeart/2005/8/layout/radial2"/>
    <dgm:cxn modelId="{359B2DF9-CF88-4095-9C47-766951C432AD}" type="presOf" srcId="{BA495764-BBA1-E041-B9A0-A30D93EFE043}" destId="{39C34B76-08A3-A341-8115-1626D42BB4E0}" srcOrd="0" destOrd="0" presId="urn:microsoft.com/office/officeart/2005/8/layout/radial2"/>
    <dgm:cxn modelId="{B483A174-11AF-9741-8724-A12109DD1222}" srcId="{A948B2E0-4B56-664E-9F43-CB4CE8E85B38}" destId="{BA0A8EE2-4226-4E43-890B-85F892B56DD9}" srcOrd="2" destOrd="0" parTransId="{133830CE-952A-CE44-AE10-BE11029B9D6E}" sibTransId="{43DC596C-C736-0A4B-995A-A6D482C169EB}"/>
    <dgm:cxn modelId="{ACB21238-4005-4F6B-822E-BE470CBF7C01}" type="presOf" srcId="{E08C5810-AD38-A741-8AE9-57B552B9E8A2}" destId="{386AAEAF-589C-EC4C-B3D4-6145115A79D8}" srcOrd="0" destOrd="0" presId="urn:microsoft.com/office/officeart/2005/8/layout/radial2"/>
    <dgm:cxn modelId="{F4217740-5541-C74D-8855-00504B7BF685}" srcId="{53D1DADD-E8C3-7947-BD82-D8B79D945C41}" destId="{D67A3596-DE88-5641-9134-74A5CAC72B4B}" srcOrd="1" destOrd="0" parTransId="{6EF16CF7-7272-7946-A9C7-2049F7B8F397}" sibTransId="{4BEEB7FF-12E5-D349-B331-43A25CCDCC95}"/>
    <dgm:cxn modelId="{1E1DE388-BFF4-4F55-BAE3-D28D71E59C12}" type="presParOf" srcId="{8BFD4ADC-EF61-8E4D-85C1-B0EFA08C90B8}" destId="{F04284C9-18D8-2644-9D30-66472B8F4F1E}" srcOrd="0" destOrd="0" presId="urn:microsoft.com/office/officeart/2005/8/layout/radial2"/>
    <dgm:cxn modelId="{59547E41-8169-440B-BA42-19B7894A2F5F}" type="presParOf" srcId="{F04284C9-18D8-2644-9D30-66472B8F4F1E}" destId="{BD4228C5-661E-5E41-BC2E-EDF1D6A4008E}" srcOrd="0" destOrd="0" presId="urn:microsoft.com/office/officeart/2005/8/layout/radial2"/>
    <dgm:cxn modelId="{C6A97611-C488-41FF-BCC9-2488E536C235}" type="presParOf" srcId="{BD4228C5-661E-5E41-BC2E-EDF1D6A4008E}" destId="{5B10E95B-7970-0A49-8887-F96629618EB6}" srcOrd="0" destOrd="0" presId="urn:microsoft.com/office/officeart/2005/8/layout/radial2"/>
    <dgm:cxn modelId="{86AD84D1-9754-4E1B-8CDE-948DAEBEE4C7}" type="presParOf" srcId="{BD4228C5-661E-5E41-BC2E-EDF1D6A4008E}" destId="{99546594-50A5-954F-A427-5CCCDBF6EB2B}" srcOrd="1" destOrd="0" presId="urn:microsoft.com/office/officeart/2005/8/layout/radial2"/>
    <dgm:cxn modelId="{BBB49FDD-D50C-4EBE-B136-AA496E2DE056}" type="presParOf" srcId="{F04284C9-18D8-2644-9D30-66472B8F4F1E}" destId="{B5DD4FAC-AD29-F14D-972C-DF61C9844614}" srcOrd="1" destOrd="0" presId="urn:microsoft.com/office/officeart/2005/8/layout/radial2"/>
    <dgm:cxn modelId="{8E2F8267-FC86-4AEC-8BBB-83BECC294026}" type="presParOf" srcId="{F04284C9-18D8-2644-9D30-66472B8F4F1E}" destId="{454C02B1-8BE6-7041-9096-3D3CD3069A7D}" srcOrd="2" destOrd="0" presId="urn:microsoft.com/office/officeart/2005/8/layout/radial2"/>
    <dgm:cxn modelId="{826141F7-1783-4C78-9503-E647BF610007}" type="presParOf" srcId="{454C02B1-8BE6-7041-9096-3D3CD3069A7D}" destId="{7CE729C8-5536-4F4F-95E0-87CB2846298E}" srcOrd="0" destOrd="0" presId="urn:microsoft.com/office/officeart/2005/8/layout/radial2"/>
    <dgm:cxn modelId="{B15B8CDF-BEBE-4FAF-928D-1A8F43A6EA3C}" type="presParOf" srcId="{454C02B1-8BE6-7041-9096-3D3CD3069A7D}" destId="{9B19CAD0-16C9-064E-B96C-D7BCC8D406E8}" srcOrd="1" destOrd="0" presId="urn:microsoft.com/office/officeart/2005/8/layout/radial2"/>
    <dgm:cxn modelId="{C2E655F7-2E53-45B9-BC3C-E264B3D8B1C3}" type="presParOf" srcId="{F04284C9-18D8-2644-9D30-66472B8F4F1E}" destId="{E683AA65-A315-7449-98E0-66026ECE071F}" srcOrd="3" destOrd="0" presId="urn:microsoft.com/office/officeart/2005/8/layout/radial2"/>
    <dgm:cxn modelId="{28C3B9A7-406B-414D-807A-2E4A3377B02D}" type="presParOf" srcId="{F04284C9-18D8-2644-9D30-66472B8F4F1E}" destId="{AF4020FC-A6EC-F44C-AD9E-FA4D1D916864}" srcOrd="4" destOrd="0" presId="urn:microsoft.com/office/officeart/2005/8/layout/radial2"/>
    <dgm:cxn modelId="{7691670C-357B-4412-A559-CCC34B27908D}" type="presParOf" srcId="{AF4020FC-A6EC-F44C-AD9E-FA4D1D916864}" destId="{A55B37F3-F2C8-D148-BE94-92C7389D0309}" srcOrd="0" destOrd="0" presId="urn:microsoft.com/office/officeart/2005/8/layout/radial2"/>
    <dgm:cxn modelId="{85CEFA91-4B0D-4962-BACA-C3C8CA927C17}" type="presParOf" srcId="{AF4020FC-A6EC-F44C-AD9E-FA4D1D916864}" destId="{B70D51E4-D064-8D46-BCD6-9EF506309623}" srcOrd="1" destOrd="0" presId="urn:microsoft.com/office/officeart/2005/8/layout/radial2"/>
    <dgm:cxn modelId="{5CD38139-6084-47CA-80ED-32D64C078DBE}" type="presParOf" srcId="{F04284C9-18D8-2644-9D30-66472B8F4F1E}" destId="{1CDB3399-B237-D043-B042-4A63536D2770}" srcOrd="5" destOrd="0" presId="urn:microsoft.com/office/officeart/2005/8/layout/radial2"/>
    <dgm:cxn modelId="{EF9E1FCD-F25D-46F4-934C-8253B938C623}" type="presParOf" srcId="{F04284C9-18D8-2644-9D30-66472B8F4F1E}" destId="{785B12D7-447D-E94C-9C41-F986B32BA65E}" srcOrd="6" destOrd="0" presId="urn:microsoft.com/office/officeart/2005/8/layout/radial2"/>
    <dgm:cxn modelId="{AA29548C-6F0A-4F68-97AE-1BA11D029AF2}" type="presParOf" srcId="{785B12D7-447D-E94C-9C41-F986B32BA65E}" destId="{386AAEAF-589C-EC4C-B3D4-6145115A79D8}" srcOrd="0" destOrd="0" presId="urn:microsoft.com/office/officeart/2005/8/layout/radial2"/>
    <dgm:cxn modelId="{C567B054-A809-4E45-86F3-F55852981EAE}" type="presParOf" srcId="{785B12D7-447D-E94C-9C41-F986B32BA65E}" destId="{39C34B76-08A3-A341-8115-1626D42BB4E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14534-C5F8-47B9-B812-D9DFD2C5024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507EC3D9-4213-4B0C-A13F-85CB5FE26680}">
      <dgm:prSet phldrT="[Testo]"/>
      <dgm:spPr/>
      <dgm:t>
        <a:bodyPr/>
        <a:lstStyle/>
        <a:p>
          <a:r>
            <a:rPr lang="it-IT" dirty="0" smtClean="0"/>
            <a:t>Produzione</a:t>
          </a:r>
          <a:endParaRPr lang="it-IT" dirty="0"/>
        </a:p>
      </dgm:t>
    </dgm:pt>
    <dgm:pt modelId="{2074BDAA-F763-4C1B-AA4E-2427AC2FD462}" type="parTrans" cxnId="{D5ED4294-B2FC-4EC8-8074-8BB651A00B3D}">
      <dgm:prSet/>
      <dgm:spPr/>
      <dgm:t>
        <a:bodyPr/>
        <a:lstStyle/>
        <a:p>
          <a:endParaRPr lang="it-IT"/>
        </a:p>
      </dgm:t>
    </dgm:pt>
    <dgm:pt modelId="{1FC9BB70-D1A3-4BB2-BB86-240C820F9BC6}" type="sibTrans" cxnId="{D5ED4294-B2FC-4EC8-8074-8BB651A00B3D}">
      <dgm:prSet/>
      <dgm:spPr/>
      <dgm:t>
        <a:bodyPr/>
        <a:lstStyle/>
        <a:p>
          <a:endParaRPr lang="it-IT"/>
        </a:p>
      </dgm:t>
    </dgm:pt>
    <dgm:pt modelId="{D50401DF-AE3A-4A59-9921-4E40BA6D999C}">
      <dgm:prSet phldrT="[Testo]"/>
      <dgm:spPr/>
      <dgm:t>
        <a:bodyPr/>
        <a:lstStyle/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b="0" i="0" u="none" dirty="0" smtClean="0"/>
            <a:t> Avversità atmosferiche e climatiche.</a:t>
          </a:r>
          <a:endParaRPr lang="it-IT" dirty="0"/>
        </a:p>
      </dgm:t>
    </dgm:pt>
    <dgm:pt modelId="{C5CC68A9-DC9F-47D3-904A-65A69F974C4F}" type="parTrans" cxnId="{724687A8-E0C4-4AF8-80E8-7F76E50836A0}">
      <dgm:prSet/>
      <dgm:spPr/>
      <dgm:t>
        <a:bodyPr/>
        <a:lstStyle/>
        <a:p>
          <a:endParaRPr lang="it-IT"/>
        </a:p>
      </dgm:t>
    </dgm:pt>
    <dgm:pt modelId="{CEC2C4C5-3FBC-44B6-98B6-FA1AD26CE822}" type="sibTrans" cxnId="{724687A8-E0C4-4AF8-80E8-7F76E50836A0}">
      <dgm:prSet/>
      <dgm:spPr/>
      <dgm:t>
        <a:bodyPr/>
        <a:lstStyle/>
        <a:p>
          <a:endParaRPr lang="it-IT"/>
        </a:p>
      </dgm:t>
    </dgm:pt>
    <dgm:pt modelId="{1F876877-22D1-4BE3-8C01-FAA15933399A}">
      <dgm:prSet phldrT="[Testo]"/>
      <dgm:spPr/>
      <dgm:t>
        <a:bodyPr/>
        <a:lstStyle/>
        <a:p>
          <a:r>
            <a:rPr lang="it-IT" dirty="0" smtClean="0"/>
            <a:t>Trasformazione</a:t>
          </a:r>
          <a:endParaRPr lang="it-IT" dirty="0"/>
        </a:p>
      </dgm:t>
    </dgm:pt>
    <dgm:pt modelId="{CEBE0431-8D24-40A8-AE6A-D4433436DAE0}" type="parTrans" cxnId="{978ECCD6-27EF-40EB-87E0-767C054F7E31}">
      <dgm:prSet/>
      <dgm:spPr/>
      <dgm:t>
        <a:bodyPr/>
        <a:lstStyle/>
        <a:p>
          <a:endParaRPr lang="it-IT"/>
        </a:p>
      </dgm:t>
    </dgm:pt>
    <dgm:pt modelId="{D517FF9A-8108-4B2C-BA13-DB074E415ACD}" type="sibTrans" cxnId="{978ECCD6-27EF-40EB-87E0-767C054F7E31}">
      <dgm:prSet/>
      <dgm:spPr/>
      <dgm:t>
        <a:bodyPr/>
        <a:lstStyle/>
        <a:p>
          <a:endParaRPr lang="it-IT"/>
        </a:p>
      </dgm:t>
    </dgm:pt>
    <dgm:pt modelId="{4A2778D0-D3E7-49A1-A0BA-02E6E239A41C}">
      <dgm:prSet phldrT="[Testo]"/>
      <dgm:spPr/>
      <dgm:t>
        <a:bodyPr/>
        <a:lstStyle/>
        <a:p>
          <a:r>
            <a:rPr lang="it-IT" b="0" i="0" u="none" dirty="0" smtClean="0"/>
            <a:t>Scarsa tecnologia</a:t>
          </a:r>
          <a:endParaRPr lang="it-IT" dirty="0"/>
        </a:p>
      </dgm:t>
    </dgm:pt>
    <dgm:pt modelId="{C953D706-639C-4E8C-819D-D0608DC2565D}" type="parTrans" cxnId="{5B6E56CA-E893-4F6D-A824-5592AC7C6CAE}">
      <dgm:prSet/>
      <dgm:spPr/>
      <dgm:t>
        <a:bodyPr/>
        <a:lstStyle/>
        <a:p>
          <a:endParaRPr lang="it-IT"/>
        </a:p>
      </dgm:t>
    </dgm:pt>
    <dgm:pt modelId="{0CF11DCE-E1BF-4F6E-9BC5-46AF95695262}" type="sibTrans" cxnId="{5B6E56CA-E893-4F6D-A824-5592AC7C6CAE}">
      <dgm:prSet/>
      <dgm:spPr/>
      <dgm:t>
        <a:bodyPr/>
        <a:lstStyle/>
        <a:p>
          <a:endParaRPr lang="it-IT"/>
        </a:p>
      </dgm:t>
    </dgm:pt>
    <dgm:pt modelId="{EEB8AA83-857F-41F9-B34D-329FB378C4F5}">
      <dgm:prSet phldrT="[Testo]"/>
      <dgm:spPr/>
      <dgm:t>
        <a:bodyPr/>
        <a:lstStyle/>
        <a:p>
          <a:r>
            <a:rPr lang="it-IT" dirty="0" smtClean="0"/>
            <a:t>Commercializzazione</a:t>
          </a:r>
          <a:endParaRPr lang="it-IT" dirty="0"/>
        </a:p>
      </dgm:t>
    </dgm:pt>
    <dgm:pt modelId="{6CF78996-D354-4640-B82C-136D1A93BFAE}" type="parTrans" cxnId="{78A829E5-1962-443E-8143-DF5ABC537CE7}">
      <dgm:prSet/>
      <dgm:spPr/>
      <dgm:t>
        <a:bodyPr/>
        <a:lstStyle/>
        <a:p>
          <a:endParaRPr lang="it-IT"/>
        </a:p>
      </dgm:t>
    </dgm:pt>
    <dgm:pt modelId="{44568274-C6E0-4393-9EB0-5CBB09789931}" type="sibTrans" cxnId="{78A829E5-1962-443E-8143-DF5ABC537CE7}">
      <dgm:prSet/>
      <dgm:spPr/>
      <dgm:t>
        <a:bodyPr/>
        <a:lstStyle/>
        <a:p>
          <a:endParaRPr lang="it-IT"/>
        </a:p>
      </dgm:t>
    </dgm:pt>
    <dgm:pt modelId="{8721FA48-8644-46E7-8523-0E21A5C237AC}">
      <dgm:prSet phldrT="[Testo]"/>
      <dgm:spPr/>
      <dgm:t>
        <a:bodyPr/>
        <a:lstStyle/>
        <a:p>
          <a:r>
            <a:rPr lang="it-IT" b="0" i="0" u="none" dirty="0" smtClean="0"/>
            <a:t>Difficoltà per una piccola azienda a poter partecipare alle fiere lontane e costose. </a:t>
          </a:r>
          <a:endParaRPr lang="it-IT" dirty="0"/>
        </a:p>
      </dgm:t>
    </dgm:pt>
    <dgm:pt modelId="{15F090E8-17E0-40D8-AF71-AA91FF1BA62B}" type="parTrans" cxnId="{41E306E2-3368-47B3-A532-E3D9D9FA240C}">
      <dgm:prSet/>
      <dgm:spPr/>
      <dgm:t>
        <a:bodyPr/>
        <a:lstStyle/>
        <a:p>
          <a:endParaRPr lang="it-IT"/>
        </a:p>
      </dgm:t>
    </dgm:pt>
    <dgm:pt modelId="{C1899F62-6BF9-4DF5-BDC2-CFA42584AB5A}" type="sibTrans" cxnId="{41E306E2-3368-47B3-A532-E3D9D9FA240C}">
      <dgm:prSet/>
      <dgm:spPr/>
      <dgm:t>
        <a:bodyPr/>
        <a:lstStyle/>
        <a:p>
          <a:endParaRPr lang="it-IT"/>
        </a:p>
      </dgm:t>
    </dgm:pt>
    <dgm:pt modelId="{2432B344-EE04-480F-B7C4-88192993458E}">
      <dgm:prSet/>
      <dgm:spPr/>
      <dgm:t>
        <a:bodyPr/>
        <a:lstStyle/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b="0" i="0" u="none" smtClean="0"/>
            <a:t>Trovare la materia prima di qualità.</a:t>
          </a:r>
          <a:endParaRPr lang="it-IT"/>
        </a:p>
      </dgm:t>
    </dgm:pt>
    <dgm:pt modelId="{86556123-1DF6-4C6E-A5E7-1CD77D7ECD7D}" type="parTrans" cxnId="{1EB6FCD0-C077-4EFE-9664-97B1152CBC53}">
      <dgm:prSet/>
      <dgm:spPr/>
      <dgm:t>
        <a:bodyPr/>
        <a:lstStyle/>
        <a:p>
          <a:endParaRPr lang="it-IT"/>
        </a:p>
      </dgm:t>
    </dgm:pt>
    <dgm:pt modelId="{2233D339-EB72-4770-B851-C626E484A819}" type="sibTrans" cxnId="{1EB6FCD0-C077-4EFE-9664-97B1152CBC53}">
      <dgm:prSet/>
      <dgm:spPr/>
      <dgm:t>
        <a:bodyPr/>
        <a:lstStyle/>
        <a:p>
          <a:endParaRPr lang="it-IT"/>
        </a:p>
      </dgm:t>
    </dgm:pt>
    <dgm:pt modelId="{CFEA2693-B731-4E77-B244-34358E24C27E}">
      <dgm:prSet/>
      <dgm:spPr/>
      <dgm:t>
        <a:bodyPr/>
        <a:lstStyle/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b="0" i="0" u="none" dirty="0" smtClean="0"/>
            <a:t>La pendenza e l’altitudine.</a:t>
          </a:r>
          <a:endParaRPr lang="it-IT" dirty="0"/>
        </a:p>
      </dgm:t>
    </dgm:pt>
    <dgm:pt modelId="{A26044BE-F900-4084-AB34-992BF9E0C96F}" type="parTrans" cxnId="{12400CBA-75D6-4AF4-8297-DFD526D7BFB5}">
      <dgm:prSet/>
      <dgm:spPr/>
      <dgm:t>
        <a:bodyPr/>
        <a:lstStyle/>
        <a:p>
          <a:endParaRPr lang="it-IT"/>
        </a:p>
      </dgm:t>
    </dgm:pt>
    <dgm:pt modelId="{06BD9256-49A8-4DE8-B1F6-9338D1346D1E}" type="sibTrans" cxnId="{12400CBA-75D6-4AF4-8297-DFD526D7BFB5}">
      <dgm:prSet/>
      <dgm:spPr/>
      <dgm:t>
        <a:bodyPr/>
        <a:lstStyle/>
        <a:p>
          <a:endParaRPr lang="it-IT"/>
        </a:p>
      </dgm:t>
    </dgm:pt>
    <dgm:pt modelId="{33BC2619-22C6-4346-B014-5D11AF29A285}">
      <dgm:prSet/>
      <dgm:spPr/>
      <dgm:t>
        <a:bodyPr/>
        <a:lstStyle/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b="0" i="0" u="none" dirty="0" smtClean="0"/>
            <a:t>Eventuali malattie di api, galline e lumache (queste ultime molto difficili da diagnosticare); controllo delle infestanti nella lavanda</a:t>
          </a:r>
          <a:endParaRPr lang="it-IT" dirty="0"/>
        </a:p>
      </dgm:t>
    </dgm:pt>
    <dgm:pt modelId="{DDAE85CA-DCC7-4CA6-8E8C-3FAAA4B41513}" type="parTrans" cxnId="{8B4DA212-04FB-40B3-9DFD-B024BA353131}">
      <dgm:prSet/>
      <dgm:spPr/>
      <dgm:t>
        <a:bodyPr/>
        <a:lstStyle/>
        <a:p>
          <a:endParaRPr lang="it-IT"/>
        </a:p>
      </dgm:t>
    </dgm:pt>
    <dgm:pt modelId="{30663350-231D-4ED6-B72C-A02CDC0A0777}" type="sibTrans" cxnId="{8B4DA212-04FB-40B3-9DFD-B024BA353131}">
      <dgm:prSet/>
      <dgm:spPr/>
      <dgm:t>
        <a:bodyPr/>
        <a:lstStyle/>
        <a:p>
          <a:endParaRPr lang="it-IT"/>
        </a:p>
      </dgm:t>
    </dgm:pt>
    <dgm:pt modelId="{27C79D77-0DAE-4E90-A94C-22DE5CCE2167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0" i="0" u="none" dirty="0" smtClean="0"/>
            <a:t>Predazione</a:t>
          </a:r>
          <a:r>
            <a:rPr lang="it-SM" b="0" i="0" u="none" dirty="0" smtClean="0"/>
            <a:t>, d</a:t>
          </a:r>
          <a:r>
            <a:rPr lang="it-IT" b="0" i="0" u="none" dirty="0" err="1" smtClean="0"/>
            <a:t>ifesa</a:t>
          </a:r>
          <a:r>
            <a:rPr lang="it-IT" b="0" i="0" u="none" dirty="0" smtClean="0"/>
            <a:t> dalla fauna selvatica</a:t>
          </a:r>
          <a:endParaRPr lang="it-IT" dirty="0" smtClean="0"/>
        </a:p>
      </dgm:t>
    </dgm:pt>
    <dgm:pt modelId="{B7636C88-CDCC-40C1-9F37-B0F6C30633EE}" type="parTrans" cxnId="{6356635E-47FA-4AC9-B632-1887F104EEDC}">
      <dgm:prSet/>
      <dgm:spPr/>
      <dgm:t>
        <a:bodyPr/>
        <a:lstStyle/>
        <a:p>
          <a:endParaRPr lang="it-IT"/>
        </a:p>
      </dgm:t>
    </dgm:pt>
    <dgm:pt modelId="{40CEE6E0-2B8E-4EB6-806C-E4EBA308C4B5}" type="sibTrans" cxnId="{6356635E-47FA-4AC9-B632-1887F104EEDC}">
      <dgm:prSet/>
      <dgm:spPr/>
      <dgm:t>
        <a:bodyPr/>
        <a:lstStyle/>
        <a:p>
          <a:endParaRPr lang="it-IT"/>
        </a:p>
      </dgm:t>
    </dgm:pt>
    <dgm:pt modelId="{272CE027-0055-41E3-BD6B-72F5A2D7B445}">
      <dgm:prSet/>
      <dgm:spPr/>
      <dgm:t>
        <a:bodyPr/>
        <a:lstStyle/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b="0" i="0" u="none" dirty="0" smtClean="0"/>
            <a:t>La manodopera, lavorare nello stesso periodo più zone. </a:t>
          </a:r>
          <a:endParaRPr lang="it-IT" dirty="0"/>
        </a:p>
      </dgm:t>
    </dgm:pt>
    <dgm:pt modelId="{832B2443-2A4D-4823-8AC4-28B2F6E18AC4}" type="parTrans" cxnId="{75C57605-E043-4F2C-95B1-A13F336F3DD4}">
      <dgm:prSet/>
      <dgm:spPr/>
      <dgm:t>
        <a:bodyPr/>
        <a:lstStyle/>
        <a:p>
          <a:endParaRPr lang="it-IT"/>
        </a:p>
      </dgm:t>
    </dgm:pt>
    <dgm:pt modelId="{AA7C57B3-5965-4685-A14D-5A70706A209E}" type="sibTrans" cxnId="{75C57605-E043-4F2C-95B1-A13F336F3DD4}">
      <dgm:prSet/>
      <dgm:spPr/>
      <dgm:t>
        <a:bodyPr/>
        <a:lstStyle/>
        <a:p>
          <a:endParaRPr lang="it-IT"/>
        </a:p>
      </dgm:t>
    </dgm:pt>
    <dgm:pt modelId="{D1BE575A-89F9-4DEC-9A17-4C9852AF9A81}">
      <dgm:prSet/>
      <dgm:spPr/>
      <dgm:t>
        <a:bodyPr/>
        <a:lstStyle/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b="0" i="0" u="none" dirty="0" smtClean="0"/>
            <a:t>Risorse idriche.</a:t>
          </a:r>
          <a:endParaRPr lang="it-IT" dirty="0"/>
        </a:p>
      </dgm:t>
    </dgm:pt>
    <dgm:pt modelId="{2524877D-7EB0-4618-8147-25A950E417F8}" type="parTrans" cxnId="{3E8956A9-29DD-4D64-ACDA-5E2CCB6B22AD}">
      <dgm:prSet/>
      <dgm:spPr/>
      <dgm:t>
        <a:bodyPr/>
        <a:lstStyle/>
        <a:p>
          <a:endParaRPr lang="it-IT"/>
        </a:p>
      </dgm:t>
    </dgm:pt>
    <dgm:pt modelId="{DB068C8E-D2E7-4B09-A1CD-B07B1C31A38A}" type="sibTrans" cxnId="{3E8956A9-29DD-4D64-ACDA-5E2CCB6B22AD}">
      <dgm:prSet/>
      <dgm:spPr/>
      <dgm:t>
        <a:bodyPr/>
        <a:lstStyle/>
        <a:p>
          <a:endParaRPr lang="it-IT"/>
        </a:p>
      </dgm:t>
    </dgm:pt>
    <dgm:pt modelId="{9975234E-A206-4A2D-BA6C-BA52A57A3062}">
      <dgm:prSet/>
      <dgm:spPr/>
      <dgm:t>
        <a:bodyPr/>
        <a:lstStyle/>
        <a:p>
          <a:pPr marL="57150" lvl="1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b="0" i="0" u="none" dirty="0" smtClean="0"/>
            <a:t>Organizzazione, burocrazia, regolamenti</a:t>
          </a:r>
          <a:endParaRPr lang="it-IT" dirty="0"/>
        </a:p>
      </dgm:t>
    </dgm:pt>
    <dgm:pt modelId="{CAC837B6-3B3E-44ED-ADCB-D4E0B5DA2140}" type="parTrans" cxnId="{E1EBE057-09FF-450F-9C76-E203BA412984}">
      <dgm:prSet/>
      <dgm:spPr/>
      <dgm:t>
        <a:bodyPr/>
        <a:lstStyle/>
        <a:p>
          <a:endParaRPr lang="it-IT"/>
        </a:p>
      </dgm:t>
    </dgm:pt>
    <dgm:pt modelId="{D5346225-07C9-4EBB-B247-3ABA1CC3DD00}" type="sibTrans" cxnId="{E1EBE057-09FF-450F-9C76-E203BA412984}">
      <dgm:prSet/>
      <dgm:spPr/>
      <dgm:t>
        <a:bodyPr/>
        <a:lstStyle/>
        <a:p>
          <a:endParaRPr lang="it-IT"/>
        </a:p>
      </dgm:t>
    </dgm:pt>
    <dgm:pt modelId="{A2CE1449-7D0D-462C-9686-DE81C82042DA}">
      <dgm:prSet/>
      <dgm:spPr/>
      <dgm:t>
        <a:bodyPr/>
        <a:lstStyle/>
        <a:p>
          <a:r>
            <a:rPr lang="it-IT" b="0" i="0" u="none" dirty="0" smtClean="0"/>
            <a:t>Laboratorio sottodimensionato</a:t>
          </a:r>
          <a:endParaRPr lang="it-IT" dirty="0"/>
        </a:p>
      </dgm:t>
    </dgm:pt>
    <dgm:pt modelId="{A7622641-57DE-486B-973F-2FD0CE61E672}" type="parTrans" cxnId="{0873CE1E-4701-42E6-B50C-4E59F7692CA1}">
      <dgm:prSet/>
      <dgm:spPr/>
      <dgm:t>
        <a:bodyPr/>
        <a:lstStyle/>
        <a:p>
          <a:endParaRPr lang="it-IT"/>
        </a:p>
      </dgm:t>
    </dgm:pt>
    <dgm:pt modelId="{9527B05D-8F29-4F81-8568-5C8C5F7CA6EB}" type="sibTrans" cxnId="{0873CE1E-4701-42E6-B50C-4E59F7692CA1}">
      <dgm:prSet/>
      <dgm:spPr/>
      <dgm:t>
        <a:bodyPr/>
        <a:lstStyle/>
        <a:p>
          <a:endParaRPr lang="it-IT"/>
        </a:p>
      </dgm:t>
    </dgm:pt>
    <dgm:pt modelId="{675BE8BA-F616-4C21-AC7B-D4AEFC376D1B}">
      <dgm:prSet/>
      <dgm:spPr/>
      <dgm:t>
        <a:bodyPr/>
        <a:lstStyle/>
        <a:p>
          <a:r>
            <a:rPr lang="it-IT" b="0" i="0" u="none" dirty="0" smtClean="0"/>
            <a:t>Per le lumache: il macello-laboratorio di trasformazione è abbastanza lontano, in provincia di Mantova.</a:t>
          </a:r>
          <a:endParaRPr lang="it-IT" dirty="0"/>
        </a:p>
      </dgm:t>
    </dgm:pt>
    <dgm:pt modelId="{3A29041F-6986-40DD-A30D-BD4C0EE4CD65}" type="parTrans" cxnId="{27AD0561-A638-4E9D-8D94-CD18FA8F2B49}">
      <dgm:prSet/>
      <dgm:spPr/>
      <dgm:t>
        <a:bodyPr/>
        <a:lstStyle/>
        <a:p>
          <a:endParaRPr lang="it-IT"/>
        </a:p>
      </dgm:t>
    </dgm:pt>
    <dgm:pt modelId="{EDBCA604-8D78-48D7-8945-3F522391C8F8}" type="sibTrans" cxnId="{27AD0561-A638-4E9D-8D94-CD18FA8F2B49}">
      <dgm:prSet/>
      <dgm:spPr/>
      <dgm:t>
        <a:bodyPr/>
        <a:lstStyle/>
        <a:p>
          <a:endParaRPr lang="it-IT"/>
        </a:p>
      </dgm:t>
    </dgm:pt>
    <dgm:pt modelId="{F54834D1-8436-4297-BB6D-70FF148CB577}">
      <dgm:prSet phldrT="[Testo]"/>
      <dgm:spPr/>
      <dgm:t>
        <a:bodyPr/>
        <a:lstStyle/>
        <a:p>
          <a:r>
            <a:rPr lang="it-IT" b="0" i="0" u="none" dirty="0" smtClean="0"/>
            <a:t>Assenza di un trasformatore locale  con certificazione </a:t>
          </a:r>
          <a:r>
            <a:rPr lang="it-IT" b="0" i="0" u="none" dirty="0" err="1" smtClean="0"/>
            <a:t>Bio</a:t>
          </a:r>
          <a:r>
            <a:rPr lang="it-IT" b="0" i="0" u="none" dirty="0" smtClean="0"/>
            <a:t>.  </a:t>
          </a:r>
          <a:endParaRPr lang="it-IT" dirty="0"/>
        </a:p>
      </dgm:t>
    </dgm:pt>
    <dgm:pt modelId="{03B56F1A-F185-4337-A926-49109438EC9B}" type="parTrans" cxnId="{BB5A13F4-1765-46DD-B990-CB988FDC5595}">
      <dgm:prSet/>
      <dgm:spPr/>
      <dgm:t>
        <a:bodyPr/>
        <a:lstStyle/>
        <a:p>
          <a:endParaRPr lang="it-IT"/>
        </a:p>
      </dgm:t>
    </dgm:pt>
    <dgm:pt modelId="{72EBC227-7D8A-4F5A-AA59-70243E5A0F08}" type="sibTrans" cxnId="{BB5A13F4-1765-46DD-B990-CB988FDC5595}">
      <dgm:prSet/>
      <dgm:spPr/>
      <dgm:t>
        <a:bodyPr/>
        <a:lstStyle/>
        <a:p>
          <a:endParaRPr lang="it-IT"/>
        </a:p>
      </dgm:t>
    </dgm:pt>
    <dgm:pt modelId="{F0B4DF14-2531-42F4-AAC7-3C7A76C05D2B}">
      <dgm:prSet/>
      <dgm:spPr/>
      <dgm:t>
        <a:bodyPr/>
        <a:lstStyle/>
        <a:p>
          <a:r>
            <a:rPr lang="it-IT" b="0" i="0" u="none" dirty="0" smtClean="0"/>
            <a:t>Difficoltà a cercare clienti tutti i giorni, non è facile farsi spazio nel mercato. Costruire una rete di vendita è complesso.</a:t>
          </a:r>
          <a:endParaRPr lang="it-IT" dirty="0"/>
        </a:p>
      </dgm:t>
    </dgm:pt>
    <dgm:pt modelId="{98571467-588D-4050-9C5E-4C18D1BA395B}" type="parTrans" cxnId="{18B55F49-40EE-45AE-9359-D44D611A38BC}">
      <dgm:prSet/>
      <dgm:spPr/>
      <dgm:t>
        <a:bodyPr/>
        <a:lstStyle/>
        <a:p>
          <a:endParaRPr lang="it-IT"/>
        </a:p>
      </dgm:t>
    </dgm:pt>
    <dgm:pt modelId="{86B20EEF-583C-4738-B609-E36A1EC13E45}" type="sibTrans" cxnId="{18B55F49-40EE-45AE-9359-D44D611A38BC}">
      <dgm:prSet/>
      <dgm:spPr/>
      <dgm:t>
        <a:bodyPr/>
        <a:lstStyle/>
        <a:p>
          <a:endParaRPr lang="it-IT"/>
        </a:p>
      </dgm:t>
    </dgm:pt>
    <dgm:pt modelId="{48313EA9-EDB1-4CF2-BBDF-9A9794E24DD4}">
      <dgm:prSet/>
      <dgm:spPr/>
      <dgm:t>
        <a:bodyPr/>
        <a:lstStyle/>
        <a:p>
          <a:r>
            <a:rPr lang="it-IT" b="0" i="0" u="none" dirty="0" smtClean="0"/>
            <a:t>Difficoltà nella fidelizzazione dei clienti su certi prodotti.</a:t>
          </a:r>
          <a:endParaRPr lang="it-IT" dirty="0"/>
        </a:p>
      </dgm:t>
    </dgm:pt>
    <dgm:pt modelId="{F29B9BF6-0BF5-4760-9621-4A2BC6848D94}" type="parTrans" cxnId="{10F9F7B1-3A8E-4108-9BCF-11D45BF97D6F}">
      <dgm:prSet/>
      <dgm:spPr/>
      <dgm:t>
        <a:bodyPr/>
        <a:lstStyle/>
        <a:p>
          <a:endParaRPr lang="it-IT"/>
        </a:p>
      </dgm:t>
    </dgm:pt>
    <dgm:pt modelId="{0D325B79-7CF8-4332-A8BC-CB5E342B58E9}" type="sibTrans" cxnId="{10F9F7B1-3A8E-4108-9BCF-11D45BF97D6F}">
      <dgm:prSet/>
      <dgm:spPr/>
      <dgm:t>
        <a:bodyPr/>
        <a:lstStyle/>
        <a:p>
          <a:endParaRPr lang="it-IT"/>
        </a:p>
      </dgm:t>
    </dgm:pt>
    <dgm:pt modelId="{EC7FE7E1-572B-4E83-B622-5437E784AC57}">
      <dgm:prSet/>
      <dgm:spPr/>
      <dgm:t>
        <a:bodyPr/>
        <a:lstStyle/>
        <a:p>
          <a:r>
            <a:rPr lang="it-IT" b="0" i="0" u="none" dirty="0" smtClean="0"/>
            <a:t>Trovare i corrieri che ritirano a merce (perché non ci sono camion refrigerati adatti per il trasporto)</a:t>
          </a:r>
          <a:endParaRPr lang="it-IT" dirty="0"/>
        </a:p>
      </dgm:t>
    </dgm:pt>
    <dgm:pt modelId="{8203D5FF-B7F3-4DD3-B754-3C407C376812}" type="parTrans" cxnId="{6CB26B02-3655-44E6-8969-E8398E9C90A8}">
      <dgm:prSet/>
      <dgm:spPr/>
      <dgm:t>
        <a:bodyPr/>
        <a:lstStyle/>
        <a:p>
          <a:endParaRPr lang="it-IT"/>
        </a:p>
      </dgm:t>
    </dgm:pt>
    <dgm:pt modelId="{072DAAC7-D9AC-4C8A-9661-C44A6E4E460E}" type="sibTrans" cxnId="{6CB26B02-3655-44E6-8969-E8398E9C90A8}">
      <dgm:prSet/>
      <dgm:spPr/>
      <dgm:t>
        <a:bodyPr/>
        <a:lstStyle/>
        <a:p>
          <a:endParaRPr lang="it-IT"/>
        </a:p>
      </dgm:t>
    </dgm:pt>
    <dgm:pt modelId="{B28A6000-CC4E-4ACC-ABBC-6BFBD1A8F295}">
      <dgm:prSet/>
      <dgm:spPr/>
      <dgm:t>
        <a:bodyPr/>
        <a:lstStyle/>
        <a:p>
          <a:r>
            <a:rPr lang="it-IT" b="0" i="0" u="none" dirty="0" smtClean="0"/>
            <a:t>Logistica in entrata e uscita </a:t>
          </a:r>
          <a:r>
            <a:rPr lang="it-IT" b="0" i="0" u="none" smtClean="0"/>
            <a:t>sono difficoltosedifficoltà nel trovare canali di vendita continuativi</a:t>
          </a:r>
          <a:endParaRPr lang="it-IT" dirty="0"/>
        </a:p>
      </dgm:t>
    </dgm:pt>
    <dgm:pt modelId="{76C77F4B-2467-4CD7-91F4-77EF87AB4AE3}" type="parTrans" cxnId="{0245491A-57E0-49E0-BE36-CD1106118616}">
      <dgm:prSet/>
      <dgm:spPr/>
      <dgm:t>
        <a:bodyPr/>
        <a:lstStyle/>
        <a:p>
          <a:endParaRPr lang="it-IT"/>
        </a:p>
      </dgm:t>
    </dgm:pt>
    <dgm:pt modelId="{F0365495-D580-4A71-BC43-9E4B8CD6CEB8}" type="sibTrans" cxnId="{0245491A-57E0-49E0-BE36-CD1106118616}">
      <dgm:prSet/>
      <dgm:spPr/>
      <dgm:t>
        <a:bodyPr/>
        <a:lstStyle/>
        <a:p>
          <a:endParaRPr lang="it-IT"/>
        </a:p>
      </dgm:t>
    </dgm:pt>
    <dgm:pt modelId="{05165A68-D933-4431-8CC9-933737C7FE36}">
      <dgm:prSet/>
      <dgm:spPr/>
      <dgm:t>
        <a:bodyPr/>
        <a:lstStyle/>
        <a:p>
          <a:r>
            <a:rPr lang="it-IT" b="0" i="0" u="none" dirty="0" smtClean="0"/>
            <a:t>Competizione con etichette non chiare in merito alla qualità dei prodotti.</a:t>
          </a:r>
          <a:endParaRPr lang="it-IT" dirty="0"/>
        </a:p>
      </dgm:t>
    </dgm:pt>
    <dgm:pt modelId="{8911CE67-231D-4B36-9757-0AEC2C0A8D36}" type="parTrans" cxnId="{FB6B97F9-901F-4CE6-A0DE-41A84FA5631F}">
      <dgm:prSet/>
      <dgm:spPr/>
      <dgm:t>
        <a:bodyPr/>
        <a:lstStyle/>
        <a:p>
          <a:endParaRPr lang="it-IT"/>
        </a:p>
      </dgm:t>
    </dgm:pt>
    <dgm:pt modelId="{88DED1B5-D440-4471-8880-335344914F35}" type="sibTrans" cxnId="{FB6B97F9-901F-4CE6-A0DE-41A84FA5631F}">
      <dgm:prSet/>
      <dgm:spPr/>
      <dgm:t>
        <a:bodyPr/>
        <a:lstStyle/>
        <a:p>
          <a:endParaRPr lang="it-IT"/>
        </a:p>
      </dgm:t>
    </dgm:pt>
    <dgm:pt modelId="{8680BF85-964D-4A31-BFFD-F8D2E855AD8A}">
      <dgm:prSet/>
      <dgm:spPr/>
      <dgm:t>
        <a:bodyPr/>
        <a:lstStyle/>
        <a:p>
          <a:r>
            <a:rPr lang="it-IT" b="0" i="0" u="none" dirty="0" smtClean="0"/>
            <a:t>I mercati seguono molto la stagionalità e non si ha mai la certezza di quello che si guadagnerà.</a:t>
          </a:r>
          <a:endParaRPr lang="it-IT" dirty="0"/>
        </a:p>
      </dgm:t>
    </dgm:pt>
    <dgm:pt modelId="{B96E49F9-89FC-4369-B1A9-34FDCE50397C}" type="parTrans" cxnId="{2D39E95D-DC75-437B-942A-8B89820149FB}">
      <dgm:prSet/>
      <dgm:spPr/>
      <dgm:t>
        <a:bodyPr/>
        <a:lstStyle/>
        <a:p>
          <a:endParaRPr lang="it-IT"/>
        </a:p>
      </dgm:t>
    </dgm:pt>
    <dgm:pt modelId="{E9E3F94A-51CE-4BFB-B1A1-D8586316BB2B}" type="sibTrans" cxnId="{2D39E95D-DC75-437B-942A-8B89820149FB}">
      <dgm:prSet/>
      <dgm:spPr/>
      <dgm:t>
        <a:bodyPr/>
        <a:lstStyle/>
        <a:p>
          <a:endParaRPr lang="it-IT"/>
        </a:p>
      </dgm:t>
    </dgm:pt>
    <dgm:pt modelId="{DE7AE66F-D6A2-4862-8FF8-9BADC38BF72E}">
      <dgm:prSet/>
      <dgm:spPr/>
      <dgm:t>
        <a:bodyPr/>
        <a:lstStyle/>
        <a:p>
          <a:r>
            <a:rPr lang="it-IT" b="0" i="0" u="none" smtClean="0"/>
            <a:t>Necessità </a:t>
          </a:r>
          <a:r>
            <a:rPr lang="it-IT" b="0" i="0" u="none" dirty="0" smtClean="0"/>
            <a:t>che i negozi e ristoranti valorizzino e apprezzino  il prodotto di montagna, biologico. </a:t>
          </a:r>
          <a:endParaRPr lang="it-IT" dirty="0"/>
        </a:p>
      </dgm:t>
    </dgm:pt>
    <dgm:pt modelId="{37E8B114-FB12-4A3B-A5B6-7BAE5C7FE653}" type="parTrans" cxnId="{589C4500-DFAE-4624-BC75-A3F73267F363}">
      <dgm:prSet/>
      <dgm:spPr/>
      <dgm:t>
        <a:bodyPr/>
        <a:lstStyle/>
        <a:p>
          <a:endParaRPr lang="it-IT"/>
        </a:p>
      </dgm:t>
    </dgm:pt>
    <dgm:pt modelId="{97004DB6-AB21-4656-A39A-F71A593C86F3}" type="sibTrans" cxnId="{589C4500-DFAE-4624-BC75-A3F73267F363}">
      <dgm:prSet/>
      <dgm:spPr/>
      <dgm:t>
        <a:bodyPr/>
        <a:lstStyle/>
        <a:p>
          <a:endParaRPr lang="it-IT"/>
        </a:p>
      </dgm:t>
    </dgm:pt>
    <dgm:pt modelId="{80EFEBC6-10BE-43E6-A33C-0B26361FA651}" type="pres">
      <dgm:prSet presAssocID="{9AD14534-C5F8-47B9-B812-D9DFD2C502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67D9E21-9ECC-4745-B12A-CE7A5DC660CE}" type="pres">
      <dgm:prSet presAssocID="{507EC3D9-4213-4B0C-A13F-85CB5FE26680}" presName="composite" presStyleCnt="0"/>
      <dgm:spPr/>
    </dgm:pt>
    <dgm:pt modelId="{87467701-3D1C-496C-93F7-FCDB4A01A2B3}" type="pres">
      <dgm:prSet presAssocID="{507EC3D9-4213-4B0C-A13F-85CB5FE2668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7AA458-1A9B-4CB0-91EB-9EBDA5F5DB9C}" type="pres">
      <dgm:prSet presAssocID="{507EC3D9-4213-4B0C-A13F-85CB5FE2668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7EA7FD-FCC6-4830-AA52-447ACE30CE99}" type="pres">
      <dgm:prSet presAssocID="{1FC9BB70-D1A3-4BB2-BB86-240C820F9BC6}" presName="space" presStyleCnt="0"/>
      <dgm:spPr/>
    </dgm:pt>
    <dgm:pt modelId="{594BD8AD-5E64-4632-9865-D801A1360A5A}" type="pres">
      <dgm:prSet presAssocID="{1F876877-22D1-4BE3-8C01-FAA15933399A}" presName="composite" presStyleCnt="0"/>
      <dgm:spPr/>
    </dgm:pt>
    <dgm:pt modelId="{6CBC6B33-40EA-4AE0-8887-65491FECEED4}" type="pres">
      <dgm:prSet presAssocID="{1F876877-22D1-4BE3-8C01-FAA15933399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568B53-7792-4352-8C3E-71B02D1F7B79}" type="pres">
      <dgm:prSet presAssocID="{1F876877-22D1-4BE3-8C01-FAA15933399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2AAFAF-2CF8-49FF-9880-C57BAA0284BA}" type="pres">
      <dgm:prSet presAssocID="{D517FF9A-8108-4B2C-BA13-DB074E415ACD}" presName="space" presStyleCnt="0"/>
      <dgm:spPr/>
    </dgm:pt>
    <dgm:pt modelId="{2E082B88-E870-43D5-ADEF-57A37B3550A2}" type="pres">
      <dgm:prSet presAssocID="{EEB8AA83-857F-41F9-B34D-329FB378C4F5}" presName="composite" presStyleCnt="0"/>
      <dgm:spPr/>
    </dgm:pt>
    <dgm:pt modelId="{8DBC46F6-DED4-4472-AB2D-5FC80B1E73D7}" type="pres">
      <dgm:prSet presAssocID="{EEB8AA83-857F-41F9-B34D-329FB378C4F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9A8554-B0A8-4AEA-BC4B-28A7C5456355}" type="pres">
      <dgm:prSet presAssocID="{EEB8AA83-857F-41F9-B34D-329FB378C4F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BE470A1-7DE7-45FC-98DB-82B3C954D888}" type="presOf" srcId="{8721FA48-8644-46E7-8523-0E21A5C237AC}" destId="{259A8554-B0A8-4AEA-BC4B-28A7C5456355}" srcOrd="0" destOrd="0" presId="urn:microsoft.com/office/officeart/2005/8/layout/hList1"/>
    <dgm:cxn modelId="{707E4F1C-949B-4F77-BC3C-35C93CE3E30A}" type="presOf" srcId="{2432B344-EE04-480F-B7C4-88192993458E}" destId="{157AA458-1A9B-4CB0-91EB-9EBDA5F5DB9C}" srcOrd="0" destOrd="1" presId="urn:microsoft.com/office/officeart/2005/8/layout/hList1"/>
    <dgm:cxn modelId="{D5ED4294-B2FC-4EC8-8074-8BB651A00B3D}" srcId="{9AD14534-C5F8-47B9-B812-D9DFD2C5024E}" destId="{507EC3D9-4213-4B0C-A13F-85CB5FE26680}" srcOrd="0" destOrd="0" parTransId="{2074BDAA-F763-4C1B-AA4E-2427AC2FD462}" sibTransId="{1FC9BB70-D1A3-4BB2-BB86-240C820F9BC6}"/>
    <dgm:cxn modelId="{3FFD12D8-B6DB-4513-B75E-CAA2F52FDC9A}" type="presOf" srcId="{1F876877-22D1-4BE3-8C01-FAA15933399A}" destId="{6CBC6B33-40EA-4AE0-8887-65491FECEED4}" srcOrd="0" destOrd="0" presId="urn:microsoft.com/office/officeart/2005/8/layout/hList1"/>
    <dgm:cxn modelId="{0245491A-57E0-49E0-BE36-CD1106118616}" srcId="{EEB8AA83-857F-41F9-B34D-329FB378C4F5}" destId="{B28A6000-CC4E-4ACC-ABBC-6BFBD1A8F295}" srcOrd="6" destOrd="0" parTransId="{76C77F4B-2467-4CD7-91F4-77EF87AB4AE3}" sibTransId="{F0365495-D580-4A71-BC43-9E4B8CD6CEB8}"/>
    <dgm:cxn modelId="{D3C81FB6-11A1-455D-A367-A9DAEE99784A}" type="presOf" srcId="{675BE8BA-F616-4C21-AC7B-D4AEFC376D1B}" destId="{55568B53-7792-4352-8C3E-71B02D1F7B79}" srcOrd="0" destOrd="3" presId="urn:microsoft.com/office/officeart/2005/8/layout/hList1"/>
    <dgm:cxn modelId="{8B4DA212-04FB-40B3-9DFD-B024BA353131}" srcId="{507EC3D9-4213-4B0C-A13F-85CB5FE26680}" destId="{33BC2619-22C6-4346-B014-5D11AF29A285}" srcOrd="4" destOrd="0" parTransId="{DDAE85CA-DCC7-4CA6-8E8C-3FAAA4B41513}" sibTransId="{30663350-231D-4ED6-B72C-A02CDC0A0777}"/>
    <dgm:cxn modelId="{78A829E5-1962-443E-8143-DF5ABC537CE7}" srcId="{9AD14534-C5F8-47B9-B812-D9DFD2C5024E}" destId="{EEB8AA83-857F-41F9-B34D-329FB378C4F5}" srcOrd="2" destOrd="0" parTransId="{6CF78996-D354-4640-B82C-136D1A93BFAE}" sibTransId="{44568274-C6E0-4393-9EB0-5CBB09789931}"/>
    <dgm:cxn modelId="{724687A8-E0C4-4AF8-80E8-7F76E50836A0}" srcId="{507EC3D9-4213-4B0C-A13F-85CB5FE26680}" destId="{D50401DF-AE3A-4A59-9921-4E40BA6D999C}" srcOrd="0" destOrd="0" parTransId="{C5CC68A9-DC9F-47D3-904A-65A69F974C4F}" sibTransId="{CEC2C4C5-3FBC-44B6-98B6-FA1AD26CE822}"/>
    <dgm:cxn modelId="{B62CC32A-F496-4D1F-BDC8-C8145926263C}" type="presOf" srcId="{EC7FE7E1-572B-4E83-B622-5437E784AC57}" destId="{259A8554-B0A8-4AEA-BC4B-28A7C5456355}" srcOrd="0" destOrd="5" presId="urn:microsoft.com/office/officeart/2005/8/layout/hList1"/>
    <dgm:cxn modelId="{589C4500-DFAE-4624-BC75-A3F73267F363}" srcId="{EEB8AA83-857F-41F9-B34D-329FB378C4F5}" destId="{DE7AE66F-D6A2-4862-8FF8-9BADC38BF72E}" srcOrd="2" destOrd="0" parTransId="{37E8B114-FB12-4A3B-A5B6-7BAE5C7FE653}" sibTransId="{97004DB6-AB21-4656-A39A-F71A593C86F3}"/>
    <dgm:cxn modelId="{12400CBA-75D6-4AF4-8297-DFD526D7BFB5}" srcId="{507EC3D9-4213-4B0C-A13F-85CB5FE26680}" destId="{CFEA2693-B731-4E77-B244-34358E24C27E}" srcOrd="2" destOrd="0" parTransId="{A26044BE-F900-4084-AB34-992BF9E0C96F}" sibTransId="{06BD9256-49A8-4DE8-B1F6-9338D1346D1E}"/>
    <dgm:cxn modelId="{7C856DF3-7BF5-4817-843D-6CC52081643B}" type="presOf" srcId="{F54834D1-8436-4297-BB6D-70FF148CB577}" destId="{55568B53-7792-4352-8C3E-71B02D1F7B79}" srcOrd="0" destOrd="1" presId="urn:microsoft.com/office/officeart/2005/8/layout/hList1"/>
    <dgm:cxn modelId="{93D391FF-2944-4B0E-8127-CBDD67F3B22E}" type="presOf" srcId="{33BC2619-22C6-4346-B014-5D11AF29A285}" destId="{157AA458-1A9B-4CB0-91EB-9EBDA5F5DB9C}" srcOrd="0" destOrd="4" presId="urn:microsoft.com/office/officeart/2005/8/layout/hList1"/>
    <dgm:cxn modelId="{45207EF0-8394-4117-B77C-D5C89F0FEE49}" type="presOf" srcId="{DE7AE66F-D6A2-4862-8FF8-9BADC38BF72E}" destId="{259A8554-B0A8-4AEA-BC4B-28A7C5456355}" srcOrd="0" destOrd="2" presId="urn:microsoft.com/office/officeart/2005/8/layout/hList1"/>
    <dgm:cxn modelId="{EFE23260-6B6F-4410-9E89-38B6883F8382}" type="presOf" srcId="{B28A6000-CC4E-4ACC-ABBC-6BFBD1A8F295}" destId="{259A8554-B0A8-4AEA-BC4B-28A7C5456355}" srcOrd="0" destOrd="6" presId="urn:microsoft.com/office/officeart/2005/8/layout/hList1"/>
    <dgm:cxn modelId="{75C57605-E043-4F2C-95B1-A13F336F3DD4}" srcId="{507EC3D9-4213-4B0C-A13F-85CB5FE26680}" destId="{272CE027-0055-41E3-BD6B-72F5A2D7B445}" srcOrd="7" destOrd="0" parTransId="{832B2443-2A4D-4823-8AC4-28B2F6E18AC4}" sibTransId="{AA7C57B3-5965-4685-A14D-5A70706A209E}"/>
    <dgm:cxn modelId="{188A7FDC-9EDC-4415-9FCC-9271B9044BB4}" type="presOf" srcId="{9975234E-A206-4A2D-BA6C-BA52A57A3062}" destId="{157AA458-1A9B-4CB0-91EB-9EBDA5F5DB9C}" srcOrd="0" destOrd="6" presId="urn:microsoft.com/office/officeart/2005/8/layout/hList1"/>
    <dgm:cxn modelId="{A9370F8E-F61E-448F-8FF6-6F911E81F716}" type="presOf" srcId="{F0B4DF14-2531-42F4-AAC7-3C7A76C05D2B}" destId="{259A8554-B0A8-4AEA-BC4B-28A7C5456355}" srcOrd="0" destOrd="3" presId="urn:microsoft.com/office/officeart/2005/8/layout/hList1"/>
    <dgm:cxn modelId="{8E99C45D-6FDC-4D41-88DE-682DF4E01030}" type="presOf" srcId="{48313EA9-EDB1-4CF2-BBDF-9A9794E24DD4}" destId="{259A8554-B0A8-4AEA-BC4B-28A7C5456355}" srcOrd="0" destOrd="4" presId="urn:microsoft.com/office/officeart/2005/8/layout/hList1"/>
    <dgm:cxn modelId="{41E306E2-3368-47B3-A532-E3D9D9FA240C}" srcId="{EEB8AA83-857F-41F9-B34D-329FB378C4F5}" destId="{8721FA48-8644-46E7-8523-0E21A5C237AC}" srcOrd="0" destOrd="0" parTransId="{15F090E8-17E0-40D8-AF71-AA91FF1BA62B}" sibTransId="{C1899F62-6BF9-4DF5-BDC2-CFA42584AB5A}"/>
    <dgm:cxn modelId="{BB5A13F4-1765-46DD-B990-CB988FDC5595}" srcId="{1F876877-22D1-4BE3-8C01-FAA15933399A}" destId="{F54834D1-8436-4297-BB6D-70FF148CB577}" srcOrd="1" destOrd="0" parTransId="{03B56F1A-F185-4337-A926-49109438EC9B}" sibTransId="{72EBC227-7D8A-4F5A-AA59-70243E5A0F08}"/>
    <dgm:cxn modelId="{8C263C9C-27E0-40E2-98A5-6647EE474D8E}" type="presOf" srcId="{9AD14534-C5F8-47B9-B812-D9DFD2C5024E}" destId="{80EFEBC6-10BE-43E6-A33C-0B26361FA651}" srcOrd="0" destOrd="0" presId="urn:microsoft.com/office/officeart/2005/8/layout/hList1"/>
    <dgm:cxn modelId="{FB6B97F9-901F-4CE6-A0DE-41A84FA5631F}" srcId="{EEB8AA83-857F-41F9-B34D-329FB378C4F5}" destId="{05165A68-D933-4431-8CC9-933737C7FE36}" srcOrd="7" destOrd="0" parTransId="{8911CE67-231D-4B36-9757-0AEC2C0A8D36}" sibTransId="{88DED1B5-D440-4471-8880-335344914F35}"/>
    <dgm:cxn modelId="{27AD0561-A638-4E9D-8D94-CD18FA8F2B49}" srcId="{1F876877-22D1-4BE3-8C01-FAA15933399A}" destId="{675BE8BA-F616-4C21-AC7B-D4AEFC376D1B}" srcOrd="3" destOrd="0" parTransId="{3A29041F-6986-40DD-A30D-BD4C0EE4CD65}" sibTransId="{EDBCA604-8D78-48D7-8945-3F522391C8F8}"/>
    <dgm:cxn modelId="{0873CE1E-4701-42E6-B50C-4E59F7692CA1}" srcId="{1F876877-22D1-4BE3-8C01-FAA15933399A}" destId="{A2CE1449-7D0D-462C-9686-DE81C82042DA}" srcOrd="2" destOrd="0" parTransId="{A7622641-57DE-486B-973F-2FD0CE61E672}" sibTransId="{9527B05D-8F29-4F81-8568-5C8C5F7CA6EB}"/>
    <dgm:cxn modelId="{6CB26B02-3655-44E6-8969-E8398E9C90A8}" srcId="{EEB8AA83-857F-41F9-B34D-329FB378C4F5}" destId="{EC7FE7E1-572B-4E83-B622-5437E784AC57}" srcOrd="5" destOrd="0" parTransId="{8203D5FF-B7F3-4DD3-B754-3C407C376812}" sibTransId="{072DAAC7-D9AC-4C8A-9661-C44A6E4E460E}"/>
    <dgm:cxn modelId="{2D39E95D-DC75-437B-942A-8B89820149FB}" srcId="{EEB8AA83-857F-41F9-B34D-329FB378C4F5}" destId="{8680BF85-964D-4A31-BFFD-F8D2E855AD8A}" srcOrd="1" destOrd="0" parTransId="{B96E49F9-89FC-4369-B1A9-34FDCE50397C}" sibTransId="{E9E3F94A-51CE-4BFB-B1A1-D8586316BB2B}"/>
    <dgm:cxn modelId="{E1EBE057-09FF-450F-9C76-E203BA412984}" srcId="{507EC3D9-4213-4B0C-A13F-85CB5FE26680}" destId="{9975234E-A206-4A2D-BA6C-BA52A57A3062}" srcOrd="6" destOrd="0" parTransId="{CAC837B6-3B3E-44ED-ADCB-D4E0B5DA2140}" sibTransId="{D5346225-07C9-4EBB-B247-3ABA1CC3DD00}"/>
    <dgm:cxn modelId="{E3C7881E-13D4-4A34-90C2-557A8CC21457}" type="presOf" srcId="{27C79D77-0DAE-4E90-A94C-22DE5CCE2167}" destId="{157AA458-1A9B-4CB0-91EB-9EBDA5F5DB9C}" srcOrd="0" destOrd="5" presId="urn:microsoft.com/office/officeart/2005/8/layout/hList1"/>
    <dgm:cxn modelId="{5E77CA22-2450-4B86-9969-1F3649074599}" type="presOf" srcId="{D1BE575A-89F9-4DEC-9A17-4C9852AF9A81}" destId="{157AA458-1A9B-4CB0-91EB-9EBDA5F5DB9C}" srcOrd="0" destOrd="3" presId="urn:microsoft.com/office/officeart/2005/8/layout/hList1"/>
    <dgm:cxn modelId="{ACC2D6ED-59DE-4DD0-A7C6-7BE5B2B510B7}" type="presOf" srcId="{EEB8AA83-857F-41F9-B34D-329FB378C4F5}" destId="{8DBC46F6-DED4-4472-AB2D-5FC80B1E73D7}" srcOrd="0" destOrd="0" presId="urn:microsoft.com/office/officeart/2005/8/layout/hList1"/>
    <dgm:cxn modelId="{10F9F7B1-3A8E-4108-9BCF-11D45BF97D6F}" srcId="{EEB8AA83-857F-41F9-B34D-329FB378C4F5}" destId="{48313EA9-EDB1-4CF2-BBDF-9A9794E24DD4}" srcOrd="4" destOrd="0" parTransId="{F29B9BF6-0BF5-4760-9621-4A2BC6848D94}" sibTransId="{0D325B79-7CF8-4332-A8BC-CB5E342B58E9}"/>
    <dgm:cxn modelId="{343C8F96-9C79-4ED9-AA8A-DD9272612443}" type="presOf" srcId="{D50401DF-AE3A-4A59-9921-4E40BA6D999C}" destId="{157AA458-1A9B-4CB0-91EB-9EBDA5F5DB9C}" srcOrd="0" destOrd="0" presId="urn:microsoft.com/office/officeart/2005/8/layout/hList1"/>
    <dgm:cxn modelId="{1EB6FCD0-C077-4EFE-9664-97B1152CBC53}" srcId="{507EC3D9-4213-4B0C-A13F-85CB5FE26680}" destId="{2432B344-EE04-480F-B7C4-88192993458E}" srcOrd="1" destOrd="0" parTransId="{86556123-1DF6-4C6E-A5E7-1CD77D7ECD7D}" sibTransId="{2233D339-EB72-4770-B851-C626E484A819}"/>
    <dgm:cxn modelId="{CB8A6589-00CE-4281-89A0-E0C47525AED2}" type="presOf" srcId="{05165A68-D933-4431-8CC9-933737C7FE36}" destId="{259A8554-B0A8-4AEA-BC4B-28A7C5456355}" srcOrd="0" destOrd="7" presId="urn:microsoft.com/office/officeart/2005/8/layout/hList1"/>
    <dgm:cxn modelId="{6356635E-47FA-4AC9-B632-1887F104EEDC}" srcId="{507EC3D9-4213-4B0C-A13F-85CB5FE26680}" destId="{27C79D77-0DAE-4E90-A94C-22DE5CCE2167}" srcOrd="5" destOrd="0" parTransId="{B7636C88-CDCC-40C1-9F37-B0F6C30633EE}" sibTransId="{40CEE6E0-2B8E-4EB6-806C-E4EBA308C4B5}"/>
    <dgm:cxn modelId="{F11E033B-87BE-48A5-9D01-B2AE6D446EB1}" type="presOf" srcId="{A2CE1449-7D0D-462C-9686-DE81C82042DA}" destId="{55568B53-7792-4352-8C3E-71B02D1F7B79}" srcOrd="0" destOrd="2" presId="urn:microsoft.com/office/officeart/2005/8/layout/hList1"/>
    <dgm:cxn modelId="{18B55F49-40EE-45AE-9359-D44D611A38BC}" srcId="{EEB8AA83-857F-41F9-B34D-329FB378C4F5}" destId="{F0B4DF14-2531-42F4-AAC7-3C7A76C05D2B}" srcOrd="3" destOrd="0" parTransId="{98571467-588D-4050-9C5E-4C18D1BA395B}" sibTransId="{86B20EEF-583C-4738-B609-E36A1EC13E45}"/>
    <dgm:cxn modelId="{CD1A6DE7-239F-4340-9602-FCC96F8CE711}" type="presOf" srcId="{CFEA2693-B731-4E77-B244-34358E24C27E}" destId="{157AA458-1A9B-4CB0-91EB-9EBDA5F5DB9C}" srcOrd="0" destOrd="2" presId="urn:microsoft.com/office/officeart/2005/8/layout/hList1"/>
    <dgm:cxn modelId="{3F5E1724-FF22-4333-B4CA-248E2E5761E8}" type="presOf" srcId="{8680BF85-964D-4A31-BFFD-F8D2E855AD8A}" destId="{259A8554-B0A8-4AEA-BC4B-28A7C5456355}" srcOrd="0" destOrd="1" presId="urn:microsoft.com/office/officeart/2005/8/layout/hList1"/>
    <dgm:cxn modelId="{3E8956A9-29DD-4D64-ACDA-5E2CCB6B22AD}" srcId="{507EC3D9-4213-4B0C-A13F-85CB5FE26680}" destId="{D1BE575A-89F9-4DEC-9A17-4C9852AF9A81}" srcOrd="3" destOrd="0" parTransId="{2524877D-7EB0-4618-8147-25A950E417F8}" sibTransId="{DB068C8E-D2E7-4B09-A1CD-B07B1C31A38A}"/>
    <dgm:cxn modelId="{5B6E56CA-E893-4F6D-A824-5592AC7C6CAE}" srcId="{1F876877-22D1-4BE3-8C01-FAA15933399A}" destId="{4A2778D0-D3E7-49A1-A0BA-02E6E239A41C}" srcOrd="0" destOrd="0" parTransId="{C953D706-639C-4E8C-819D-D0608DC2565D}" sibTransId="{0CF11DCE-E1BF-4F6E-9BC5-46AF95695262}"/>
    <dgm:cxn modelId="{978ECCD6-27EF-40EB-87E0-767C054F7E31}" srcId="{9AD14534-C5F8-47B9-B812-D9DFD2C5024E}" destId="{1F876877-22D1-4BE3-8C01-FAA15933399A}" srcOrd="1" destOrd="0" parTransId="{CEBE0431-8D24-40A8-AE6A-D4433436DAE0}" sibTransId="{D517FF9A-8108-4B2C-BA13-DB074E415ACD}"/>
    <dgm:cxn modelId="{9591EBC5-6CC7-4F6D-823D-3194FED6607A}" type="presOf" srcId="{507EC3D9-4213-4B0C-A13F-85CB5FE26680}" destId="{87467701-3D1C-496C-93F7-FCDB4A01A2B3}" srcOrd="0" destOrd="0" presId="urn:microsoft.com/office/officeart/2005/8/layout/hList1"/>
    <dgm:cxn modelId="{68071164-492F-45F6-8A57-58974B738543}" type="presOf" srcId="{272CE027-0055-41E3-BD6B-72F5A2D7B445}" destId="{157AA458-1A9B-4CB0-91EB-9EBDA5F5DB9C}" srcOrd="0" destOrd="7" presId="urn:microsoft.com/office/officeart/2005/8/layout/hList1"/>
    <dgm:cxn modelId="{37E8C617-F9C0-4A30-B0DC-4D8DF8B5DAC5}" type="presOf" srcId="{4A2778D0-D3E7-49A1-A0BA-02E6E239A41C}" destId="{55568B53-7792-4352-8C3E-71B02D1F7B79}" srcOrd="0" destOrd="0" presId="urn:microsoft.com/office/officeart/2005/8/layout/hList1"/>
    <dgm:cxn modelId="{96B8B568-4B0B-43C5-B5C1-DF3CF4585B09}" type="presParOf" srcId="{80EFEBC6-10BE-43E6-A33C-0B26361FA651}" destId="{167D9E21-9ECC-4745-B12A-CE7A5DC660CE}" srcOrd="0" destOrd="0" presId="urn:microsoft.com/office/officeart/2005/8/layout/hList1"/>
    <dgm:cxn modelId="{601BB75C-8A0C-4762-B05D-8674ACD8E230}" type="presParOf" srcId="{167D9E21-9ECC-4745-B12A-CE7A5DC660CE}" destId="{87467701-3D1C-496C-93F7-FCDB4A01A2B3}" srcOrd="0" destOrd="0" presId="urn:microsoft.com/office/officeart/2005/8/layout/hList1"/>
    <dgm:cxn modelId="{C16477B8-CDF6-462A-878C-B1B5E2E89F76}" type="presParOf" srcId="{167D9E21-9ECC-4745-B12A-CE7A5DC660CE}" destId="{157AA458-1A9B-4CB0-91EB-9EBDA5F5DB9C}" srcOrd="1" destOrd="0" presId="urn:microsoft.com/office/officeart/2005/8/layout/hList1"/>
    <dgm:cxn modelId="{CE5F1776-2A40-4EE7-8564-F5CC1F23EDE5}" type="presParOf" srcId="{80EFEBC6-10BE-43E6-A33C-0B26361FA651}" destId="{557EA7FD-FCC6-4830-AA52-447ACE30CE99}" srcOrd="1" destOrd="0" presId="urn:microsoft.com/office/officeart/2005/8/layout/hList1"/>
    <dgm:cxn modelId="{84A895BA-FED5-4025-85DD-8C01610AA6E4}" type="presParOf" srcId="{80EFEBC6-10BE-43E6-A33C-0B26361FA651}" destId="{594BD8AD-5E64-4632-9865-D801A1360A5A}" srcOrd="2" destOrd="0" presId="urn:microsoft.com/office/officeart/2005/8/layout/hList1"/>
    <dgm:cxn modelId="{B9EA90EC-3F54-473C-A8F9-D704CBBF6B84}" type="presParOf" srcId="{594BD8AD-5E64-4632-9865-D801A1360A5A}" destId="{6CBC6B33-40EA-4AE0-8887-65491FECEED4}" srcOrd="0" destOrd="0" presId="urn:microsoft.com/office/officeart/2005/8/layout/hList1"/>
    <dgm:cxn modelId="{E2E89A21-7C19-48D2-9939-9C231353CFA2}" type="presParOf" srcId="{594BD8AD-5E64-4632-9865-D801A1360A5A}" destId="{55568B53-7792-4352-8C3E-71B02D1F7B79}" srcOrd="1" destOrd="0" presId="urn:microsoft.com/office/officeart/2005/8/layout/hList1"/>
    <dgm:cxn modelId="{C97BAC93-3AF8-470A-91F8-2302DA3CB9F5}" type="presParOf" srcId="{80EFEBC6-10BE-43E6-A33C-0B26361FA651}" destId="{D82AAFAF-2CF8-49FF-9880-C57BAA0284BA}" srcOrd="3" destOrd="0" presId="urn:microsoft.com/office/officeart/2005/8/layout/hList1"/>
    <dgm:cxn modelId="{3E5EDF83-95D3-45DE-9EEF-91EBBFFAC5E3}" type="presParOf" srcId="{80EFEBC6-10BE-43E6-A33C-0B26361FA651}" destId="{2E082B88-E870-43D5-ADEF-57A37B3550A2}" srcOrd="4" destOrd="0" presId="urn:microsoft.com/office/officeart/2005/8/layout/hList1"/>
    <dgm:cxn modelId="{1B4C723E-BFA0-4B61-BB7A-F7AB4D3DC20A}" type="presParOf" srcId="{2E082B88-E870-43D5-ADEF-57A37B3550A2}" destId="{8DBC46F6-DED4-4472-AB2D-5FC80B1E73D7}" srcOrd="0" destOrd="0" presId="urn:microsoft.com/office/officeart/2005/8/layout/hList1"/>
    <dgm:cxn modelId="{A5ED92F0-910B-4329-9DB5-C46B498F5B58}" type="presParOf" srcId="{2E082B88-E870-43D5-ADEF-57A37B3550A2}" destId="{259A8554-B0A8-4AEA-BC4B-28A7C54563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B3399-B237-D043-B042-4A63536D2770}">
      <dsp:nvSpPr>
        <dsp:cNvPr id="0" name=""/>
        <dsp:cNvSpPr/>
      </dsp:nvSpPr>
      <dsp:spPr>
        <a:xfrm rot="2535955">
          <a:off x="2449865" y="4228048"/>
          <a:ext cx="909622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909622" y="340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3AA65-A315-7449-98E0-66026ECE071F}">
      <dsp:nvSpPr>
        <dsp:cNvPr id="0" name=""/>
        <dsp:cNvSpPr/>
      </dsp:nvSpPr>
      <dsp:spPr>
        <a:xfrm>
          <a:off x="2568102" y="2961350"/>
          <a:ext cx="1027096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1027096" y="340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D4FAC-AD29-F14D-972C-DF61C9844614}">
      <dsp:nvSpPr>
        <dsp:cNvPr id="0" name=""/>
        <dsp:cNvSpPr/>
      </dsp:nvSpPr>
      <dsp:spPr>
        <a:xfrm rot="19054943">
          <a:off x="2450714" y="1692918"/>
          <a:ext cx="896935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896935" y="340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46594-50A5-954F-A427-5CCCDBF6EB2B}">
      <dsp:nvSpPr>
        <dsp:cNvPr id="0" name=""/>
        <dsp:cNvSpPr/>
      </dsp:nvSpPr>
      <dsp:spPr>
        <a:xfrm>
          <a:off x="683" y="1485117"/>
          <a:ext cx="3020492" cy="30204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 pencil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E729C8-5536-4F4F-95E0-87CB2846298E}">
      <dsp:nvSpPr>
        <dsp:cNvPr id="0" name=""/>
        <dsp:cNvSpPr/>
      </dsp:nvSpPr>
      <dsp:spPr>
        <a:xfrm>
          <a:off x="3008965" y="8700"/>
          <a:ext cx="1690894" cy="1690894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/>
            <a:t> </a:t>
          </a:r>
          <a:r>
            <a:rPr lang="it-IT" sz="15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Cosa accomuna le aziende?</a:t>
          </a:r>
        </a:p>
      </dsp:txBody>
      <dsp:txXfrm>
        <a:off x="3256591" y="256326"/>
        <a:ext cx="1195642" cy="1195642"/>
      </dsp:txXfrm>
    </dsp:sp>
    <dsp:sp modelId="{9B19CAD0-16C9-064E-B96C-D7BCC8D406E8}">
      <dsp:nvSpPr>
        <dsp:cNvPr id="0" name=""/>
        <dsp:cNvSpPr/>
      </dsp:nvSpPr>
      <dsp:spPr>
        <a:xfrm>
          <a:off x="4868949" y="8700"/>
          <a:ext cx="2536341" cy="169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Tradizione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Famiglia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Passione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900" kern="1200"/>
        </a:p>
      </dsp:txBody>
      <dsp:txXfrm>
        <a:off x="4868949" y="8700"/>
        <a:ext cx="2536341" cy="1690894"/>
      </dsp:txXfrm>
    </dsp:sp>
    <dsp:sp modelId="{A55B37F3-F2C8-D148-BE94-92C7389D0309}">
      <dsp:nvSpPr>
        <dsp:cNvPr id="0" name=""/>
        <dsp:cNvSpPr/>
      </dsp:nvSpPr>
      <dsp:spPr>
        <a:xfrm>
          <a:off x="3595198" y="2149916"/>
          <a:ext cx="1690894" cy="1690894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Quali sono le </a:t>
          </a:r>
          <a:r>
            <a:rPr lang="it-IT" sz="15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problematiche maggiormente </a:t>
          </a:r>
          <a:r>
            <a:rPr lang="it-IT" sz="15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riscontrate nelle fasi di:</a:t>
          </a:r>
        </a:p>
      </dsp:txBody>
      <dsp:txXfrm>
        <a:off x="3842824" y="2397542"/>
        <a:ext cx="1195642" cy="1195642"/>
      </dsp:txXfrm>
    </dsp:sp>
    <dsp:sp modelId="{B70D51E4-D064-8D46-BCD6-9EF506309623}">
      <dsp:nvSpPr>
        <dsp:cNvPr id="0" name=""/>
        <dsp:cNvSpPr/>
      </dsp:nvSpPr>
      <dsp:spPr>
        <a:xfrm>
          <a:off x="5455182" y="2149916"/>
          <a:ext cx="2536341" cy="169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Produzione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Trasformazione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Distribuzione</a:t>
          </a:r>
        </a:p>
      </dsp:txBody>
      <dsp:txXfrm>
        <a:off x="5455182" y="2149916"/>
        <a:ext cx="2536341" cy="1690894"/>
      </dsp:txXfrm>
    </dsp:sp>
    <dsp:sp modelId="{386AAEAF-589C-EC4C-B3D4-6145115A79D8}">
      <dsp:nvSpPr>
        <dsp:cNvPr id="0" name=""/>
        <dsp:cNvSpPr/>
      </dsp:nvSpPr>
      <dsp:spPr>
        <a:xfrm>
          <a:off x="3021461" y="4291132"/>
          <a:ext cx="1690894" cy="1690894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La fase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Covid-19 a cosa ha portato?</a:t>
          </a:r>
        </a:p>
      </dsp:txBody>
      <dsp:txXfrm>
        <a:off x="3269087" y="4538758"/>
        <a:ext cx="1195642" cy="1195642"/>
      </dsp:txXfrm>
    </dsp:sp>
    <dsp:sp modelId="{39C34B76-08A3-A341-8115-1626D42BB4E0}">
      <dsp:nvSpPr>
        <dsp:cNvPr id="0" name=""/>
        <dsp:cNvSpPr/>
      </dsp:nvSpPr>
      <dsp:spPr>
        <a:xfrm>
          <a:off x="4881445" y="4291132"/>
          <a:ext cx="2536341" cy="169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Aumento consegne a domicilio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Aumento consegna ai GAS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b="0" i="0" kern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Aumento collaborazione tra produttori. </a:t>
          </a:r>
          <a:endParaRPr lang="it-IT" sz="1900" b="0" i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4881445" y="4291132"/>
        <a:ext cx="2536341" cy="1690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67701-3D1C-496C-93F7-FCDB4A01A2B3}">
      <dsp:nvSpPr>
        <dsp:cNvPr id="0" name=""/>
        <dsp:cNvSpPr/>
      </dsp:nvSpPr>
      <dsp:spPr>
        <a:xfrm>
          <a:off x="2636" y="329977"/>
          <a:ext cx="2570124" cy="316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Produzione</a:t>
          </a:r>
          <a:endParaRPr lang="it-IT" sz="1100" kern="1200" dirty="0"/>
        </a:p>
      </dsp:txBody>
      <dsp:txXfrm>
        <a:off x="2636" y="329977"/>
        <a:ext cx="2570124" cy="316800"/>
      </dsp:txXfrm>
    </dsp:sp>
    <dsp:sp modelId="{157AA458-1A9B-4CB0-91EB-9EBDA5F5DB9C}">
      <dsp:nvSpPr>
        <dsp:cNvPr id="0" name=""/>
        <dsp:cNvSpPr/>
      </dsp:nvSpPr>
      <dsp:spPr>
        <a:xfrm>
          <a:off x="2636" y="646777"/>
          <a:ext cx="2570124" cy="37366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dirty="0" smtClean="0"/>
            <a:t> Avversità atmosferiche e climatiche.</a:t>
          </a:r>
          <a:endParaRPr lang="it-IT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smtClean="0"/>
            <a:t>Trovare la materia prima di qualità.</a:t>
          </a:r>
          <a:endParaRPr lang="it-IT" sz="1100" kern="120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dirty="0" smtClean="0"/>
            <a:t>La pendenza e l’altitudine.</a:t>
          </a:r>
          <a:endParaRPr lang="it-IT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dirty="0" smtClean="0"/>
            <a:t>Risorse idriche.</a:t>
          </a:r>
          <a:endParaRPr lang="it-IT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dirty="0" smtClean="0"/>
            <a:t>Eventuali malattie di api, galline e lumache (queste ultime molto difficili da diagnosticare); controllo delle infestanti nella lavanda</a:t>
          </a:r>
          <a:endParaRPr lang="it-IT" sz="11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t-IT" sz="1100" b="0" i="0" u="none" kern="1200" dirty="0" smtClean="0"/>
            <a:t>Predazione</a:t>
          </a:r>
          <a:r>
            <a:rPr lang="it-SM" sz="1100" b="0" i="0" u="none" kern="1200" dirty="0" smtClean="0"/>
            <a:t>, d</a:t>
          </a:r>
          <a:r>
            <a:rPr lang="it-IT" sz="1100" b="0" i="0" u="none" kern="1200" dirty="0" err="1" smtClean="0"/>
            <a:t>ifesa</a:t>
          </a:r>
          <a:r>
            <a:rPr lang="it-IT" sz="1100" b="0" i="0" u="none" kern="1200" dirty="0" smtClean="0"/>
            <a:t> dalla fauna selvatica</a:t>
          </a:r>
          <a:endParaRPr lang="it-IT" sz="1100" kern="1200" dirty="0" smtClean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dirty="0" smtClean="0"/>
            <a:t>Organizzazione, burocrazia, regolamenti</a:t>
          </a:r>
          <a:endParaRPr lang="it-IT" sz="11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dirty="0" smtClean="0"/>
            <a:t>La manodopera, lavorare nello stesso periodo più zone. </a:t>
          </a:r>
          <a:endParaRPr lang="it-IT" sz="1100" kern="1200" dirty="0"/>
        </a:p>
      </dsp:txBody>
      <dsp:txXfrm>
        <a:off x="2636" y="646777"/>
        <a:ext cx="2570124" cy="3736631"/>
      </dsp:txXfrm>
    </dsp:sp>
    <dsp:sp modelId="{6CBC6B33-40EA-4AE0-8887-65491FECEED4}">
      <dsp:nvSpPr>
        <dsp:cNvPr id="0" name=""/>
        <dsp:cNvSpPr/>
      </dsp:nvSpPr>
      <dsp:spPr>
        <a:xfrm>
          <a:off x="2932577" y="329977"/>
          <a:ext cx="2570124" cy="316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Trasformazione</a:t>
          </a:r>
          <a:endParaRPr lang="it-IT" sz="1100" kern="1200" dirty="0"/>
        </a:p>
      </dsp:txBody>
      <dsp:txXfrm>
        <a:off x="2932577" y="329977"/>
        <a:ext cx="2570124" cy="316800"/>
      </dsp:txXfrm>
    </dsp:sp>
    <dsp:sp modelId="{55568B53-7792-4352-8C3E-71B02D1F7B79}">
      <dsp:nvSpPr>
        <dsp:cNvPr id="0" name=""/>
        <dsp:cNvSpPr/>
      </dsp:nvSpPr>
      <dsp:spPr>
        <a:xfrm>
          <a:off x="2932577" y="646777"/>
          <a:ext cx="2570124" cy="373663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dirty="0" smtClean="0"/>
            <a:t>Scarsa tecnologia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dirty="0" smtClean="0"/>
            <a:t>Assenza di un trasformatore locale  con certificazione </a:t>
          </a:r>
          <a:r>
            <a:rPr lang="it-IT" sz="1100" b="0" i="0" u="none" kern="1200" dirty="0" err="1" smtClean="0"/>
            <a:t>Bio</a:t>
          </a:r>
          <a:r>
            <a:rPr lang="it-IT" sz="1100" b="0" i="0" u="none" kern="1200" dirty="0" smtClean="0"/>
            <a:t>.  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dirty="0" smtClean="0"/>
            <a:t>Laboratorio sottodimensionato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dirty="0" smtClean="0"/>
            <a:t>Per le lumache: il macello-laboratorio di trasformazione è abbastanza lontano, in provincia di Mantova.</a:t>
          </a:r>
          <a:endParaRPr lang="it-IT" sz="1100" kern="1200" dirty="0"/>
        </a:p>
      </dsp:txBody>
      <dsp:txXfrm>
        <a:off x="2932577" y="646777"/>
        <a:ext cx="2570124" cy="3736631"/>
      </dsp:txXfrm>
    </dsp:sp>
    <dsp:sp modelId="{8DBC46F6-DED4-4472-AB2D-5FC80B1E73D7}">
      <dsp:nvSpPr>
        <dsp:cNvPr id="0" name=""/>
        <dsp:cNvSpPr/>
      </dsp:nvSpPr>
      <dsp:spPr>
        <a:xfrm>
          <a:off x="5862519" y="329977"/>
          <a:ext cx="2570124" cy="316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Commercializzazione</a:t>
          </a:r>
          <a:endParaRPr lang="it-IT" sz="1100" kern="1200" dirty="0"/>
        </a:p>
      </dsp:txBody>
      <dsp:txXfrm>
        <a:off x="5862519" y="329977"/>
        <a:ext cx="2570124" cy="316800"/>
      </dsp:txXfrm>
    </dsp:sp>
    <dsp:sp modelId="{259A8554-B0A8-4AEA-BC4B-28A7C5456355}">
      <dsp:nvSpPr>
        <dsp:cNvPr id="0" name=""/>
        <dsp:cNvSpPr/>
      </dsp:nvSpPr>
      <dsp:spPr>
        <a:xfrm>
          <a:off x="5862519" y="646777"/>
          <a:ext cx="2570124" cy="373663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dirty="0" smtClean="0"/>
            <a:t>Difficoltà per una piccola azienda a poter partecipare alle fiere lontane e costose. 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dirty="0" smtClean="0"/>
            <a:t>I mercati seguono molto la stagionalità e non si ha mai la certezza di quello che si guadagnerà.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smtClean="0"/>
            <a:t>Necessità </a:t>
          </a:r>
          <a:r>
            <a:rPr lang="it-IT" sz="1100" b="0" i="0" u="none" kern="1200" dirty="0" smtClean="0"/>
            <a:t>che i negozi e ristoranti valorizzino e apprezzino  il prodotto di montagna, biologico. 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dirty="0" smtClean="0"/>
            <a:t>Difficoltà a cercare clienti tutti i giorni, non è facile farsi spazio nel mercato. Costruire una rete di vendita è complesso.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dirty="0" smtClean="0"/>
            <a:t>Difficoltà nella fidelizzazione dei clienti su certi prodotti.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dirty="0" smtClean="0"/>
            <a:t>Trovare i corrieri che ritirano a merce (perché non ci sono camion refrigerati adatti per il trasporto)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dirty="0" smtClean="0"/>
            <a:t>Logistica in entrata e uscita </a:t>
          </a:r>
          <a:r>
            <a:rPr lang="it-IT" sz="1100" b="0" i="0" u="none" kern="1200" smtClean="0"/>
            <a:t>sono difficoltosedifficoltà nel trovare canali di vendita continuativi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0" i="0" u="none" kern="1200" dirty="0" smtClean="0"/>
            <a:t>Competizione con etichette non chiare in merito alla qualità dei prodotti.</a:t>
          </a:r>
          <a:endParaRPr lang="it-IT" sz="1100" kern="1200" dirty="0"/>
        </a:p>
      </dsp:txBody>
      <dsp:txXfrm>
        <a:off x="5862519" y="646777"/>
        <a:ext cx="2570124" cy="3736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C79A5-1961-4984-B744-B633B9FFF45D}" type="datetimeFigureOut">
              <a:rPr lang="it-IT" smtClean="0"/>
              <a:t>14/06/2021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FA59B-4BCF-40A7-BF80-600714374B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52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024C6-C03E-8142-A269-4F50D65E85D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53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FC6-6DFB-4C9B-A4CE-F1D1501CEDCF}" type="datetimeFigureOut">
              <a:rPr lang="it-IT" smtClean="0"/>
              <a:t>14/06/2021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E0A4-8879-4984-8281-9888C1B96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35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FC6-6DFB-4C9B-A4CE-F1D1501CEDCF}" type="datetimeFigureOut">
              <a:rPr lang="it-IT" smtClean="0"/>
              <a:t>14/06/2021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E0A4-8879-4984-8281-9888C1B96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70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FC6-6DFB-4C9B-A4CE-F1D1501CEDCF}" type="datetimeFigureOut">
              <a:rPr lang="it-IT" smtClean="0"/>
              <a:t>14/06/2021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E0A4-8879-4984-8281-9888C1B96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57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FC6-6DFB-4C9B-A4CE-F1D1501CEDCF}" type="datetimeFigureOut">
              <a:rPr lang="it-IT" smtClean="0"/>
              <a:t>14/06/2021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E0A4-8879-4984-8281-9888C1B96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01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FC6-6DFB-4C9B-A4CE-F1D1501CEDCF}" type="datetimeFigureOut">
              <a:rPr lang="it-IT" smtClean="0"/>
              <a:t>14/06/2021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E0A4-8879-4984-8281-9888C1B96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17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FC6-6DFB-4C9B-A4CE-F1D1501CEDCF}" type="datetimeFigureOut">
              <a:rPr lang="it-IT" smtClean="0"/>
              <a:t>14/06/2021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E0A4-8879-4984-8281-9888C1B96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97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FC6-6DFB-4C9B-A4CE-F1D1501CEDCF}" type="datetimeFigureOut">
              <a:rPr lang="it-IT" smtClean="0"/>
              <a:t>14/06/2021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E0A4-8879-4984-8281-9888C1B96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90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FC6-6DFB-4C9B-A4CE-F1D1501CEDCF}" type="datetimeFigureOut">
              <a:rPr lang="it-IT" smtClean="0"/>
              <a:t>14/06/2021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E0A4-8879-4984-8281-9888C1B96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31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FC6-6DFB-4C9B-A4CE-F1D1501CEDCF}" type="datetimeFigureOut">
              <a:rPr lang="it-IT" smtClean="0"/>
              <a:t>14/06/2021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E0A4-8879-4984-8281-9888C1B96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75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FC6-6DFB-4C9B-A4CE-F1D1501CEDCF}" type="datetimeFigureOut">
              <a:rPr lang="it-IT" smtClean="0"/>
              <a:t>14/06/2021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E0A4-8879-4984-8281-9888C1B96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51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FFC6-6DFB-4C9B-A4CE-F1D1501CEDCF}" type="datetimeFigureOut">
              <a:rPr lang="it-IT" smtClean="0"/>
              <a:t>14/06/2021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E0A4-8879-4984-8281-9888C1B96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75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FFC6-6DFB-4C9B-A4CE-F1D1501CEDCF}" type="datetimeFigureOut">
              <a:rPr lang="it-IT" smtClean="0"/>
              <a:t>14/06/2021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AE0A4-8879-4984-8281-9888C1B968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79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9999" y="1906382"/>
            <a:ext cx="7772400" cy="1470025"/>
          </a:xfrm>
        </p:spPr>
        <p:txBody>
          <a:bodyPr/>
          <a:lstStyle/>
          <a:p>
            <a:r>
              <a:rPr lang="it-IT" dirty="0" smtClean="0"/>
              <a:t>Analisi dei dati: «Parma una montagna di qualità»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1800200" cy="9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3"/>
            <a:ext cx="1512167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653989"/>
            <a:ext cx="15525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452065" y="5333946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SM" i="1" dirty="0" smtClean="0"/>
              <a:t>Marianna Guareschi, Maria Cecilia Mancini, Filippo Arfini</a:t>
            </a:r>
          </a:p>
          <a:p>
            <a:pPr algn="ctr"/>
            <a:r>
              <a:rPr lang="it-SM" i="1" dirty="0" smtClean="0"/>
              <a:t>Dipartimento di Scienze Economiche e Aziendali </a:t>
            </a:r>
          </a:p>
          <a:p>
            <a:pPr algn="ctr"/>
            <a:r>
              <a:rPr lang="it-SM" i="1" dirty="0" smtClean="0"/>
              <a:t>Parma, 14 giugno 2021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8564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5" y="1927226"/>
            <a:ext cx="54768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3491880" y="3296212"/>
            <a:ext cx="576064" cy="240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211960" y="3296211"/>
            <a:ext cx="576064" cy="240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543600" y="162261"/>
            <a:ext cx="3600400" cy="86895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Uso dei marchi </a:t>
            </a:r>
            <a:endParaRPr lang="it-IT" sz="2400" dirty="0"/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162362"/>
              </p:ext>
            </p:extLst>
          </p:nvPr>
        </p:nvGraphicFramePr>
        <p:xfrm>
          <a:off x="2683485" y="3789040"/>
          <a:ext cx="62769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8" y="476672"/>
            <a:ext cx="41052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156176" y="1031818"/>
            <a:ext cx="262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200" dirty="0" smtClean="0"/>
              <a:t>I marchi maggiormente utilizzati sono il </a:t>
            </a:r>
            <a:r>
              <a:rPr lang="it-IT" sz="1200" dirty="0" err="1" smtClean="0"/>
              <a:t>Bio</a:t>
            </a:r>
            <a:r>
              <a:rPr lang="it-IT" sz="1200" dirty="0" smtClean="0"/>
              <a:t> e «Prodotto di montagna»;</a:t>
            </a:r>
          </a:p>
          <a:p>
            <a:pPr marL="285750" indent="-285750">
              <a:buFontTx/>
              <a:buChar char="-"/>
            </a:pPr>
            <a:r>
              <a:rPr lang="it-IT" sz="1200" dirty="0" smtClean="0"/>
              <a:t>9 (33%) aziende utilizzano 2 e più marchi;</a:t>
            </a:r>
          </a:p>
          <a:p>
            <a:pPr marL="285750" indent="-285750">
              <a:buFontTx/>
              <a:buChar char="-"/>
            </a:pPr>
            <a:r>
              <a:rPr lang="it-IT" sz="1200" dirty="0" smtClean="0"/>
              <a:t>7 (25%) aziende non utilizzano nessun marchio. 6 di queste sono di piccole dimensioni 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856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640960" cy="1512168"/>
          </a:xfrm>
        </p:spPr>
        <p:txBody>
          <a:bodyPr>
            <a:normAutofit/>
          </a:bodyPr>
          <a:lstStyle/>
          <a:p>
            <a:pPr algn="l"/>
            <a:r>
              <a:rPr lang="it-IT" sz="3200" dirty="0" smtClean="0"/>
              <a:t>Canali di commercializzazione</a:t>
            </a:r>
            <a:endParaRPr lang="it-IT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13650"/>
            <a:ext cx="55435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e 9"/>
          <p:cNvSpPr/>
          <p:nvPr/>
        </p:nvSpPr>
        <p:spPr>
          <a:xfrm>
            <a:off x="2440506" y="2661627"/>
            <a:ext cx="576064" cy="240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893911" y="2844537"/>
            <a:ext cx="576064" cy="240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3893911" y="2420888"/>
            <a:ext cx="576064" cy="240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60229"/>
            <a:ext cx="55435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e 13"/>
          <p:cNvSpPr/>
          <p:nvPr/>
        </p:nvSpPr>
        <p:spPr>
          <a:xfrm>
            <a:off x="4808807" y="4893875"/>
            <a:ext cx="576064" cy="240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5734785" y="4653136"/>
            <a:ext cx="576064" cy="240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5723062" y="5039327"/>
            <a:ext cx="576064" cy="240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CEB9BCF1-2B4C-FF45-A95B-4785E014AF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46818"/>
              </p:ext>
            </p:extLst>
          </p:nvPr>
        </p:nvGraphicFramePr>
        <p:xfrm>
          <a:off x="1055077" y="433636"/>
          <a:ext cx="7992208" cy="599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E691DB-E726-0A4C-9D0A-F609E1DDB964}"/>
              </a:ext>
            </a:extLst>
          </p:cNvPr>
          <p:cNvSpPr txBox="1"/>
          <p:nvPr/>
        </p:nvSpPr>
        <p:spPr>
          <a:xfrm>
            <a:off x="467544" y="389619"/>
            <a:ext cx="379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+mj-lt"/>
                <a:ea typeface="+mj-ea"/>
                <a:cs typeface="+mj-cs"/>
              </a:rPr>
              <a:t>Analisi qualitativa</a:t>
            </a:r>
            <a:endParaRPr lang="it-IT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0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51D10BF-2AE8-2542-AA58-9A42C44C00E4}"/>
              </a:ext>
            </a:extLst>
          </p:cNvPr>
          <p:cNvSpPr/>
          <p:nvPr/>
        </p:nvSpPr>
        <p:spPr>
          <a:xfrm>
            <a:off x="2391690" y="280887"/>
            <a:ext cx="4218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dirty="0" smtClean="0">
                <a:latin typeface="+mj-lt"/>
                <a:ea typeface="+mj-ea"/>
                <a:cs typeface="+mj-cs"/>
              </a:rPr>
              <a:t>Commenti degli intervistati</a:t>
            </a:r>
            <a:r>
              <a:rPr lang="it-IT" sz="2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it-IT" sz="28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5E6F3F0-373F-C449-93DD-B3BB8A9635BE}"/>
              </a:ext>
            </a:extLst>
          </p:cNvPr>
          <p:cNvSpPr/>
          <p:nvPr/>
        </p:nvSpPr>
        <p:spPr>
          <a:xfrm>
            <a:off x="357258" y="804107"/>
            <a:ext cx="2322307" cy="24511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B4964A-7ABA-A542-9C81-D4F03BA63146}"/>
              </a:ext>
            </a:extLst>
          </p:cNvPr>
          <p:cNvSpPr txBox="1"/>
          <p:nvPr/>
        </p:nvSpPr>
        <p:spPr>
          <a:xfrm>
            <a:off x="2565265" y="736996"/>
            <a:ext cx="632152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it-IT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/>
            <a:r>
              <a:rPr lang="it-IT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it-IT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Fin da piccolo mi sono avvicinato a questo mondo, grazie a mio nonno, a cui devo tutto quello che so oggi, trasferitomi sull’appennino ho cercato di dare più valore alla mia terra, sperimentando coltivazioni nuove e strane.” (AZ-02)</a:t>
            </a:r>
          </a:p>
          <a:p>
            <a:pPr lvl="0" algn="just"/>
            <a:endParaRPr lang="it-IT" sz="16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/>
            <a:r>
              <a:rPr lang="it-IT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“Ho deciso di trasferirmi in montagna definitivamente, dove sono le origini dei miei nonni, e le terre che da generazioni ci ospitano, è stata un scelta coraggiosa, ma che aspira ad uno stile di vita migliore, con uno stretto legame con il territorio, scandito dai ritmi della natura.” (AZ-14)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C078E56-696C-C245-A72E-2FB4207842D2}"/>
              </a:ext>
            </a:extLst>
          </p:cNvPr>
          <p:cNvSpPr txBox="1"/>
          <p:nvPr/>
        </p:nvSpPr>
        <p:spPr>
          <a:xfrm>
            <a:off x="357258" y="3908995"/>
            <a:ext cx="61578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“La mia azienda nasce in un momento di crisi, da una passione per il tartufo, è capitata l’occasione di acquistare un terreno a 2km da casa mia, ed ho cominciato a coltivare, anche non venendo da una famiglia contadina, quindi per me era tutto nuovo, sbagliando si impara” (AZ-13)</a:t>
            </a:r>
          </a:p>
          <a:p>
            <a:pPr algn="just"/>
            <a:endParaRPr lang="it-IT" sz="16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it-IT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“La mia passione per la natura e per le cose semplici mi ha portato a capire che i miei problemi di intolleranza erano dovuti agli additivi e agli aromi chimici, soprattutto quando mangiavo i dolci che sono stati sempre la mia passione, sia per prepararli che per gustarli” (AZ-04)</a:t>
            </a:r>
          </a:p>
          <a:p>
            <a:endParaRPr lang="it-IT" b="1" i="1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2888FDF-D64C-AB43-BDFB-25F0F1E8DA0F}"/>
              </a:ext>
            </a:extLst>
          </p:cNvPr>
          <p:cNvSpPr/>
          <p:nvPr/>
        </p:nvSpPr>
        <p:spPr>
          <a:xfrm>
            <a:off x="6791326" y="3600669"/>
            <a:ext cx="1935485" cy="252033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8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Principali difficoltà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198048"/>
              </p:ext>
            </p:extLst>
          </p:nvPr>
        </p:nvGraphicFramePr>
        <p:xfrm>
          <a:off x="251520" y="1412776"/>
          <a:ext cx="843528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7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Aspetti da sottolineare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 smtClean="0"/>
              <a:t>La maggior parte delle aziende sono di piccole dimensioni e lontane da Parma;</a:t>
            </a:r>
          </a:p>
          <a:p>
            <a:r>
              <a:rPr lang="it-IT" dirty="0" smtClean="0"/>
              <a:t>Il 68% del lavoro impiegato è familiare; prevale il lavoro annuale rispetto a quello stagionale;</a:t>
            </a:r>
          </a:p>
          <a:p>
            <a:r>
              <a:rPr lang="it-IT" dirty="0" smtClean="0"/>
              <a:t> Le categorie di prodotto maggiormente frequenti sono: miele; cereali e derivati; latticini.</a:t>
            </a:r>
          </a:p>
          <a:p>
            <a:r>
              <a:rPr lang="it-IT" dirty="0" smtClean="0"/>
              <a:t>I marchi prevalenti sono quello </a:t>
            </a:r>
            <a:r>
              <a:rPr lang="it-IT" dirty="0" err="1" smtClean="0"/>
              <a:t>Bio</a:t>
            </a:r>
            <a:r>
              <a:rPr lang="it-IT" dirty="0" smtClean="0"/>
              <a:t> e di Prodotto di montagna. Sette aziende (prevalentemente di piccole dimensioni) non utilizzano nessun marchio.</a:t>
            </a:r>
          </a:p>
          <a:p>
            <a:r>
              <a:rPr lang="it-IT" dirty="0" smtClean="0"/>
              <a:t>I canali di commercializzazione maggiormente utilizzati sono quelli della vendita diretta (a ristoranti, negozi, online) sia per le imprese vicine che quelle lontane dalla città. Le aziende che si trovano a una media distanza vendono la metà dei propri prodotti attraverso lo spaccio aziendale. </a:t>
            </a:r>
          </a:p>
          <a:p>
            <a:r>
              <a:rPr lang="it-IT" dirty="0" smtClean="0"/>
              <a:t>Le piccole aziende presentano delle difficoltà a partecipare ai mercati contadini o a gestire la logistica di vendita ai GAS. </a:t>
            </a:r>
          </a:p>
          <a:p>
            <a:r>
              <a:rPr lang="it-IT" dirty="0" smtClean="0"/>
              <a:t>Le maggiori problematiche riguardano la fase di commercializzazione (logistica, diffusione del prodotto, fidelizzazione dei clienti).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07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" y="332656"/>
            <a:ext cx="4656133" cy="265375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" y="4581128"/>
            <a:ext cx="9144000" cy="244064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63688" y="3394066"/>
            <a:ext cx="6696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SM" sz="4400" b="1" dirty="0" smtClean="0"/>
              <a:t>Grazie per l’attenzione!</a:t>
            </a:r>
            <a:endParaRPr lang="it-IT" sz="44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0" b="-849"/>
          <a:stretch/>
        </p:blipFill>
        <p:spPr>
          <a:xfrm>
            <a:off x="4860032" y="329060"/>
            <a:ext cx="4176464" cy="26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4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Domande per il dibattito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SM" dirty="0"/>
              <a:t>Q</a:t>
            </a:r>
            <a:r>
              <a:rPr lang="it-IT" dirty="0" err="1" smtClean="0"/>
              <a:t>uantificare</a:t>
            </a:r>
            <a:r>
              <a:rPr lang="it-IT" dirty="0" smtClean="0"/>
              <a:t> </a:t>
            </a:r>
            <a:r>
              <a:rPr lang="it-IT" dirty="0" smtClean="0"/>
              <a:t>i volumi che potrebbero essere </a:t>
            </a:r>
            <a:r>
              <a:rPr lang="it-IT" dirty="0" smtClean="0"/>
              <a:t>commercializzati</a:t>
            </a:r>
            <a:r>
              <a:rPr lang="it-SM" dirty="0" smtClean="0"/>
              <a:t>?</a:t>
            </a:r>
            <a:endParaRPr lang="it-IT" dirty="0" smtClean="0"/>
          </a:p>
          <a:p>
            <a:r>
              <a:rPr lang="it-IT" dirty="0" smtClean="0"/>
              <a:t>Cosa </a:t>
            </a:r>
            <a:r>
              <a:rPr lang="it-SM" dirty="0" smtClean="0"/>
              <a:t>ci s</a:t>
            </a:r>
            <a:r>
              <a:rPr lang="it-IT" dirty="0" smtClean="0"/>
              <a:t>i aspetta </a:t>
            </a:r>
            <a:r>
              <a:rPr lang="it-IT" dirty="0" smtClean="0"/>
              <a:t>dal marchio «Parma una montagna di qualità</a:t>
            </a:r>
            <a:r>
              <a:rPr lang="it-IT" dirty="0" smtClean="0"/>
              <a:t>»</a:t>
            </a:r>
            <a:r>
              <a:rPr lang="it-SM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88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SM" dirty="0" smtClean="0"/>
              <a:t>Questionario e Interviste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SM" dirty="0" smtClean="0"/>
              <a:t>Contattate 60 Az. Agricole</a:t>
            </a:r>
          </a:p>
          <a:p>
            <a:r>
              <a:rPr lang="it-SM" dirty="0" smtClean="0"/>
              <a:t>Questionario: struttura aziendale, tipo di prodotto, uso dei marchi, canali di commercializzazione</a:t>
            </a:r>
          </a:p>
          <a:p>
            <a:r>
              <a:rPr lang="it-SM" dirty="0" smtClean="0"/>
              <a:t>Intervista: storia familiare, innovazioni introdotte, principali problematiche.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450912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5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539470"/>
              </p:ext>
            </p:extLst>
          </p:nvPr>
        </p:nvGraphicFramePr>
        <p:xfrm>
          <a:off x="467544" y="188640"/>
          <a:ext cx="2160240" cy="6176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86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smtClean="0">
                          <a:effectLst/>
                        </a:rPr>
                        <a:t>Nome </a:t>
                      </a:r>
                      <a:r>
                        <a:rPr lang="it-IT" sz="1200" b="1" u="none" strike="noStrike" dirty="0">
                          <a:effectLst/>
                        </a:rPr>
                        <a:t>azienda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err="1">
                          <a:effectLst/>
                        </a:rPr>
                        <a:t>Cod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</a:rPr>
                        <a:t>Az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err="1">
                          <a:effectLst/>
                        </a:rPr>
                        <a:t>Az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</a:rPr>
                        <a:t>Agr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</a:rPr>
                        <a:t>Querzola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AZ01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err="1">
                          <a:effectLst/>
                        </a:rPr>
                        <a:t>Az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</a:rPr>
                        <a:t>Agr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</a:rPr>
                        <a:t>F.ll</a:t>
                      </a:r>
                      <a:r>
                        <a:rPr lang="it-IT" sz="1200" b="1" u="none" strike="noStrike" dirty="0">
                          <a:effectLst/>
                        </a:rPr>
                        <a:t> Ancellotti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AZ02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Podere </a:t>
                      </a:r>
                      <a:r>
                        <a:rPr lang="it-IT" sz="1200" b="1" u="none" strike="noStrike" dirty="0" err="1">
                          <a:effectLst/>
                        </a:rPr>
                        <a:t>Pradarolo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AZ03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neve di maggio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AZ04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err="1">
                          <a:effectLst/>
                        </a:rPr>
                        <a:t>Az</a:t>
                      </a:r>
                      <a:r>
                        <a:rPr lang="it-IT" sz="1200" b="1" u="none" strike="noStrike" dirty="0">
                          <a:effectLst/>
                        </a:rPr>
                        <a:t> Ag Emily </a:t>
                      </a:r>
                      <a:r>
                        <a:rPr lang="it-IT" sz="1200" b="1" u="none" strike="noStrike" dirty="0" err="1">
                          <a:effectLst/>
                        </a:rPr>
                        <a:t>Mazzali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AZ05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err="1">
                          <a:effectLst/>
                        </a:rPr>
                        <a:t>Az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</a:rPr>
                        <a:t>Agr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</a:rPr>
                        <a:t>Bio</a:t>
                      </a:r>
                      <a:r>
                        <a:rPr lang="it-IT" sz="1200" b="1" u="none" strike="noStrike" dirty="0">
                          <a:effectLst/>
                        </a:rPr>
                        <a:t> Villanova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AZ06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La </a:t>
                      </a:r>
                      <a:r>
                        <a:rPr lang="it-IT" sz="1200" b="1" u="none" strike="noStrike" dirty="0" err="1">
                          <a:effectLst/>
                        </a:rPr>
                        <a:t>Baccheria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AZ07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err="1">
                          <a:effectLst/>
                        </a:rPr>
                        <a:t>Montepelpi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AZ08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Casa delle Erbe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AZ09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>
                          <a:effectLst/>
                        </a:rPr>
                        <a:t>Brugnoli Enzo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AZ10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Ca' Mezzadri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AZ11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90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>
                          <a:effectLst/>
                        </a:rPr>
                        <a:t>Ag Sotto il cielo di stela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AZ12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IL Borello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AZ13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90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>
                          <a:effectLst/>
                        </a:rPr>
                        <a:t>Azienda Agricola Tre Rii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AZ14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Azienda Villanova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AZ15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Officina del Gusto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AZ16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>
                          <a:effectLst/>
                        </a:rPr>
                        <a:t>Azienda Dolceno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AZ17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>
                          <a:effectLst/>
                        </a:rPr>
                        <a:t>Aziende La Dinara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AZ18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Azienda </a:t>
                      </a:r>
                      <a:r>
                        <a:rPr lang="it-IT" sz="1200" b="1" u="none" strike="noStrike" dirty="0" err="1">
                          <a:effectLst/>
                        </a:rPr>
                        <a:t>Bergonzani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AZ19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Azienda </a:t>
                      </a:r>
                      <a:r>
                        <a:rPr lang="it-IT" sz="1200" b="1" u="none" strike="noStrike" dirty="0" err="1">
                          <a:effectLst/>
                        </a:rPr>
                        <a:t>Sichel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AZ20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Azienda Brugnola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AZ21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Azienda ILIO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AZ22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390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Azienda Agricola Luca </a:t>
                      </a:r>
                      <a:r>
                        <a:rPr lang="it-IT" sz="1200" b="1" u="none" strike="noStrike" dirty="0" err="1">
                          <a:effectLst/>
                        </a:rPr>
                        <a:t>Sichel</a:t>
                      </a:r>
                      <a:r>
                        <a:rPr lang="it-IT" sz="1200" b="1" u="none" strike="noStrike" dirty="0">
                          <a:effectLst/>
                        </a:rPr>
                        <a:t> Turco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AZ23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6390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Consorzio </a:t>
                      </a:r>
                      <a:r>
                        <a:rPr lang="it-IT" sz="1200" b="1" u="none" strike="noStrike" dirty="0" err="1">
                          <a:effectLst/>
                        </a:rPr>
                        <a:t>Valtaro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</a:rPr>
                        <a:t>Valceno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AZ24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Azienda </a:t>
                      </a:r>
                      <a:r>
                        <a:rPr lang="it-IT" sz="1200" b="1" u="none" strike="noStrike" dirty="0" err="1">
                          <a:effectLst/>
                        </a:rPr>
                        <a:t>Ortigiani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AZ25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Azienda Simona Orsi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AZ26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Azienda il </a:t>
                      </a:r>
                      <a:r>
                        <a:rPr lang="it-IT" sz="1200" b="1" u="none" strike="noStrike" dirty="0" err="1">
                          <a:effectLst/>
                        </a:rPr>
                        <a:t>Bafardel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AZ27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60" marR="6260" marT="626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918414"/>
              </p:ext>
            </p:extLst>
          </p:nvPr>
        </p:nvGraphicFramePr>
        <p:xfrm>
          <a:off x="3707904" y="1052736"/>
          <a:ext cx="5040560" cy="5428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47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Nome azienda</a:t>
                      </a:r>
                      <a:endParaRPr lang="it-IT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Motivazioni</a:t>
                      </a:r>
                      <a:endParaRPr lang="it-IT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Azienda Agricola Lana Antica</a:t>
                      </a: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sono più interessati al progetto </a:t>
                      </a: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4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Azienda Agricola </a:t>
                      </a:r>
                      <a:r>
                        <a:rPr lang="it-IT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Ca’d’Alfieri</a:t>
                      </a:r>
                      <a:endParaRPr lang="it-IT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hanno tempo di rispondere al questionario. </a:t>
                      </a: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470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Prosciuttificio Casa Graziano</a:t>
                      </a: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mail inviata dal referente Federica </a:t>
                      </a:r>
                      <a:r>
                        <a:rPr lang="it-IT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Madureri</a:t>
                      </a:r>
                      <a:r>
                        <a:rPr lang="it-I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ho visionato il questionario e mi sembra orientato alla mappatura delle aziende agricole cosa che noi non siamo.</a:t>
                      </a:r>
                    </a:p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 prosciuttificio lavoriamo un prodotto semilavorato e non partiamo dall’allevamento dei suini.</a:t>
                      </a:r>
                    </a:p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credo che la nostra azienda rientri nel target di questa vostra indagine.</a:t>
                      </a:r>
                    </a:p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0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Azienda Agricola </a:t>
                      </a:r>
                      <a:r>
                        <a:rPr lang="it-IT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Crocizia</a:t>
                      </a:r>
                      <a:endParaRPr lang="it-IT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Nessuna risposta dopo un primo contatto in estate</a:t>
                      </a: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47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it-IT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Gesa</a:t>
                      </a:r>
                      <a:endParaRPr lang="it-IT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Recapito non attivo</a:t>
                      </a: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46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Azienda agricola </a:t>
                      </a:r>
                      <a:r>
                        <a:rPr lang="it-IT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Alleluja</a:t>
                      </a:r>
                      <a:endParaRPr lang="it-IT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Recapito non attivo</a:t>
                      </a: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23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Azienda Agricola Campana</a:t>
                      </a: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it-IT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Nessun recapito , telefono non attivo</a:t>
                      </a: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Molino Quaglia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Dopo vari contatti non ha più risposto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Monteprienza 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Nessuna risposta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Val Baganza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Nessun recapito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Segarati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Nessuna risposta 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Caseificio Il Battistero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Sollecitato dalla fondazione , nessuna risposta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Azienda Agricola Campelli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Sollecitato dalla fondazione , nessuna risposta anche se si erano resi disponibili 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</a:rPr>
                        <a:t>Azienda Agricola Varchera 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Nessun tipo di recapito 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77" marR="5817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131840" y="26064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27 aziende hanno risposto al questionario; 33 non hanno risposto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16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6383452" cy="5976664"/>
          </a:xfr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429028"/>
              </p:ext>
            </p:extLst>
          </p:nvPr>
        </p:nvGraphicFramePr>
        <p:xfrm>
          <a:off x="315500" y="188640"/>
          <a:ext cx="2448272" cy="2241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1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05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Area Montana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it-IT" sz="1200" b="1" u="none" strike="noStrike" dirty="0" smtClean="0">
                          <a:effectLst/>
                        </a:rPr>
                        <a:t>No. Az.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% di </a:t>
                      </a:r>
                      <a:r>
                        <a:rPr lang="it-IT" sz="1200" b="1" u="none" strike="noStrike" dirty="0" smtClean="0">
                          <a:effectLst/>
                        </a:rPr>
                        <a:t>Az</a:t>
                      </a:r>
                      <a:r>
                        <a:rPr lang="it-IT" sz="1200" b="1" u="none" strike="noStrike" dirty="0">
                          <a:effectLst/>
                        </a:rPr>
                        <a:t>.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1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Alta Val di Parma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7,4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9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Val Cedra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3,7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9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Val Ceno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11,1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9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Val d'Enza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22,2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9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Val di Taro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37,0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9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Val Parma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14,8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9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Valsamoggia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3,7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9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smtClean="0">
                          <a:effectLst/>
                        </a:rPr>
                        <a:t>Tot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100,0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358928"/>
              </p:ext>
            </p:extLst>
          </p:nvPr>
        </p:nvGraphicFramePr>
        <p:xfrm>
          <a:off x="195148" y="2780928"/>
          <a:ext cx="2592288" cy="1368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Distanza dalla città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No. Az.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Lontano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70,4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Media distanza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18,5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Vicino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11,1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Totale complessivo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 smtClean="0">
                          <a:effectLst/>
                        </a:rPr>
                        <a:t>100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27132"/>
              </p:ext>
            </p:extLst>
          </p:nvPr>
        </p:nvGraphicFramePr>
        <p:xfrm>
          <a:off x="138607" y="4437112"/>
          <a:ext cx="2654300" cy="775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smtClean="0">
                          <a:effectLst/>
                        </a:rPr>
                        <a:t>Parametri: </a:t>
                      </a:r>
                      <a:r>
                        <a:rPr lang="it-IT" sz="1200" u="none" strike="noStrike" dirty="0" smtClean="0">
                          <a:effectLst/>
                        </a:rPr>
                        <a:t>&lt;30Km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Vicino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 smtClean="0">
                          <a:effectLst/>
                        </a:rPr>
                        <a:t>=30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Media distanza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&gt;30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Lontano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72" y="6190679"/>
            <a:ext cx="1657581" cy="657317"/>
          </a:xfrm>
          <a:prstGeom prst="rect">
            <a:avLst/>
          </a:prstGeom>
        </p:spPr>
      </p:pic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017557"/>
              </p:ext>
            </p:extLst>
          </p:nvPr>
        </p:nvGraphicFramePr>
        <p:xfrm>
          <a:off x="179512" y="5589240"/>
          <a:ext cx="2584260" cy="79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8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02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Dimensioni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No. Az.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2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Grande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25,9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02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Media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14,8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02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Piccola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59,3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6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487404"/>
              </p:ext>
            </p:extLst>
          </p:nvPr>
        </p:nvGraphicFramePr>
        <p:xfrm>
          <a:off x="850704" y="260648"/>
          <a:ext cx="6601616" cy="327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819172" y="242088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Media Ha tot: 43ha</a:t>
            </a:r>
          </a:p>
          <a:p>
            <a:r>
              <a:rPr lang="it-IT" sz="1600" dirty="0" smtClean="0"/>
              <a:t>Media SAU: 27 ha </a:t>
            </a:r>
            <a:endParaRPr lang="it-IT" sz="1600" dirty="0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168261"/>
              </p:ext>
            </p:extLst>
          </p:nvPr>
        </p:nvGraphicFramePr>
        <p:xfrm>
          <a:off x="2247172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66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361663"/>
              </p:ext>
            </p:extLst>
          </p:nvPr>
        </p:nvGraphicFramePr>
        <p:xfrm>
          <a:off x="395536" y="90872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47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194834"/>
              </p:ext>
            </p:extLst>
          </p:nvPr>
        </p:nvGraphicFramePr>
        <p:xfrm>
          <a:off x="323528" y="3573016"/>
          <a:ext cx="4896544" cy="2868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755895"/>
              </p:ext>
            </p:extLst>
          </p:nvPr>
        </p:nvGraphicFramePr>
        <p:xfrm>
          <a:off x="4283968" y="3573016"/>
          <a:ext cx="4752528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82085"/>
              </p:ext>
            </p:extLst>
          </p:nvPr>
        </p:nvGraphicFramePr>
        <p:xfrm>
          <a:off x="611560" y="0"/>
          <a:ext cx="7992888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49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9512" y="141277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Aziende per categorie di prodotto 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5364088" y="6512272"/>
            <a:ext cx="360040" cy="198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895862" y="6512271"/>
            <a:ext cx="303436" cy="198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5970190" y="6512270"/>
            <a:ext cx="325140" cy="198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3169"/>
            <a:ext cx="570547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9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>
            <a:off x="5153248" y="2255564"/>
            <a:ext cx="504056" cy="198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775572" y="5948931"/>
            <a:ext cx="504056" cy="198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5109166" y="2056829"/>
            <a:ext cx="554433" cy="198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6750383" y="5755850"/>
            <a:ext cx="554433" cy="198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6715868" y="2492896"/>
            <a:ext cx="554433" cy="198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6775572" y="5013176"/>
            <a:ext cx="554433" cy="198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5102871" y="4221088"/>
            <a:ext cx="554433" cy="198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12" y="493092"/>
            <a:ext cx="4712866" cy="571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3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1233</Words>
  <Application>Microsoft Office PowerPoint</Application>
  <PresentationFormat>Presentazione su schermo (4:3)</PresentationFormat>
  <Paragraphs>234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Tema di Office</vt:lpstr>
      <vt:lpstr>Analisi dei dati: «Parma una montagna di qualità»</vt:lpstr>
      <vt:lpstr>Questionario e Interviste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Uso dei marchi </vt:lpstr>
      <vt:lpstr>Canali di commercializzazione</vt:lpstr>
      <vt:lpstr>Presentazione standard di PowerPoint</vt:lpstr>
      <vt:lpstr>Presentazione standard di PowerPoint</vt:lpstr>
      <vt:lpstr>Principali difficoltà</vt:lpstr>
      <vt:lpstr>Aspetti da sottolineare</vt:lpstr>
      <vt:lpstr>Presentazione standard di PowerPoint</vt:lpstr>
      <vt:lpstr>Domande per il dibattito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Marianna</dc:creator>
  <cp:lastModifiedBy>marianna guareschi</cp:lastModifiedBy>
  <cp:revision>42</cp:revision>
  <dcterms:created xsi:type="dcterms:W3CDTF">2020-12-08T12:27:06Z</dcterms:created>
  <dcterms:modified xsi:type="dcterms:W3CDTF">2021-06-14T07:20:40Z</dcterms:modified>
</cp:coreProperties>
</file>